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9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2" r:id="rId26"/>
    <p:sldId id="280"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B62E-0303-5FA2-71A8-ACC73FBEDF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5A1B65-841C-B017-D42A-3719DAA0A8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F3E668A-69B6-325E-5B2E-B79378C84B7D}"/>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80CD31B5-CB1D-4C5E-E5A1-A24BED3B12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65DE5D-9B3F-024D-2EA5-C0F92B32BB3F}"/>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39786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36ED-ACBB-8EC7-1BC4-DC03696CF6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1B328C-71B6-C716-329D-1426517622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45B26B-6AC2-AF37-3EEB-60A1FFBE7748}"/>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B9AFDC20-D91F-5B59-9804-9F0ED9DF0B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2E02A3-80F6-934A-F269-8C64404D3E0F}"/>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270559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C7596B-9581-F3E0-3E04-7DC661092F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961A54-C5A0-842C-6E0A-705C5D4749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164A02-6C20-BFEF-82CE-CAA0B5CBD833}"/>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507CC6EE-018D-6B75-6B1A-2E2493C729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F72B2E-38D5-3E62-9261-D3F3882141C4}"/>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87734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2075-5648-C919-DFA7-528A57383A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B3C8A9-C2FF-E2BD-CD75-DAA11C737A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72E9AA-305D-9777-F0BC-063AF5608DE3}"/>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618BDE3E-39FA-2612-8051-8AA5DAEF4B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4BE3B6-16CC-DDC0-FB9B-1DF2B1156B83}"/>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3677480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41724-6B8B-C208-3622-A129585F71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E5090CB-2680-67A0-D77A-94D5B047C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931D4A-8FFB-9225-3238-88859AF382AA}"/>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6B16D95B-FD1B-8028-EAF6-09F865651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D6D647D-762D-B9EA-BEAF-4D377B61F053}"/>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24342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C404-E6A8-E780-DB97-713CE188A9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F3C7E7-A990-71CC-C468-2656355B2A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506F622-8C94-CC72-1E65-3F6976BC4A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EE5551-62B1-98DB-B0CB-2F7027920D27}"/>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6" name="Footer Placeholder 5">
            <a:extLst>
              <a:ext uri="{FF2B5EF4-FFF2-40B4-BE49-F238E27FC236}">
                <a16:creationId xmlns:a16="http://schemas.microsoft.com/office/drawing/2014/main" id="{10AEB319-FE6D-7930-00B9-3D50C93DC1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F36E91-A28B-E2A2-FA54-0C5B7662B3B3}"/>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1249916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DF013-9F8E-8810-7C69-E3D42444BEE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4F3A9F-A931-FD0E-54F2-ECF7D52AD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620779-ECE0-C4F8-2515-5D838AC1C9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33B8965-FB2B-2623-75A8-2E0619D84D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3B40-D2A3-6551-FB5B-B84B3C9DDD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2BF0DB-69C4-67A0-0BA6-DECA5E296658}"/>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8" name="Footer Placeholder 7">
            <a:extLst>
              <a:ext uri="{FF2B5EF4-FFF2-40B4-BE49-F238E27FC236}">
                <a16:creationId xmlns:a16="http://schemas.microsoft.com/office/drawing/2014/main" id="{499DB6F0-2272-BC6F-8191-CEE800B28A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00CAF4A-0D2C-DE1B-C963-3AA1DA93BC58}"/>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2051515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FEF4-5158-B8C4-8198-D9E8F7BD7D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796D65-66A9-F6A4-13E2-DBCFD498563B}"/>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4" name="Footer Placeholder 3">
            <a:extLst>
              <a:ext uri="{FF2B5EF4-FFF2-40B4-BE49-F238E27FC236}">
                <a16:creationId xmlns:a16="http://schemas.microsoft.com/office/drawing/2014/main" id="{2305C135-0B9A-7AEE-6221-6AB50F90321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DD3336-950B-DA32-D8D9-D986A8860686}"/>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2391588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4B145-3AC3-378E-8778-9D79CF47CA39}"/>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3" name="Footer Placeholder 2">
            <a:extLst>
              <a:ext uri="{FF2B5EF4-FFF2-40B4-BE49-F238E27FC236}">
                <a16:creationId xmlns:a16="http://schemas.microsoft.com/office/drawing/2014/main" id="{1F1A736E-F8D0-7DF9-A802-4C46C9AD03F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1F23D5-7973-7238-FA5D-4BD5C3D8E1B3}"/>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3757932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2091-E566-6552-A6EC-242049D055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913FF0-9930-99C7-DD4C-541721FBDF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4ED28DB-5576-252A-1360-C75E17C47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F5045-E5E7-4EBF-EFCA-B5A621E7B696}"/>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6" name="Footer Placeholder 5">
            <a:extLst>
              <a:ext uri="{FF2B5EF4-FFF2-40B4-BE49-F238E27FC236}">
                <a16:creationId xmlns:a16="http://schemas.microsoft.com/office/drawing/2014/main" id="{31223008-DDF0-513D-C79D-A39F79602C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D9BEAA-7AAA-7335-4E37-956AB8A100B3}"/>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65780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126B-C69B-D39A-959F-7CE5F8329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826E2FF-EF6D-623D-4321-1203B19D6E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F322905-C9DF-5AB2-27BF-4E3B6AAD9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DB5685-7878-C571-06C1-CCE9F67664A1}"/>
              </a:ext>
            </a:extLst>
          </p:cNvPr>
          <p:cNvSpPr>
            <a:spLocks noGrp="1"/>
          </p:cNvSpPr>
          <p:nvPr>
            <p:ph type="dt" sz="half" idx="10"/>
          </p:nvPr>
        </p:nvSpPr>
        <p:spPr/>
        <p:txBody>
          <a:bodyPr/>
          <a:lstStyle/>
          <a:p>
            <a:fld id="{B3595D8D-26F9-49C8-888E-6B33E5480D63}" type="datetimeFigureOut">
              <a:rPr lang="en-IN" smtClean="0"/>
              <a:t>03-04-2023</a:t>
            </a:fld>
            <a:endParaRPr lang="en-IN"/>
          </a:p>
        </p:txBody>
      </p:sp>
      <p:sp>
        <p:nvSpPr>
          <p:cNvPr id="6" name="Footer Placeholder 5">
            <a:extLst>
              <a:ext uri="{FF2B5EF4-FFF2-40B4-BE49-F238E27FC236}">
                <a16:creationId xmlns:a16="http://schemas.microsoft.com/office/drawing/2014/main" id="{E497ABB7-3C80-D3DA-5874-1E3DEB55E3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93805A-1BBD-3894-F5D2-781419ACD045}"/>
              </a:ext>
            </a:extLst>
          </p:cNvPr>
          <p:cNvSpPr>
            <a:spLocks noGrp="1"/>
          </p:cNvSpPr>
          <p:nvPr>
            <p:ph type="sldNum" sz="quarter" idx="12"/>
          </p:nvPr>
        </p:nvSpPr>
        <p:spPr/>
        <p:txBody>
          <a:bodyPr/>
          <a:lstStyle/>
          <a:p>
            <a:fld id="{93493727-0AC1-4C54-9371-E9E5A7699953}" type="slidenum">
              <a:rPr lang="en-IN" smtClean="0"/>
              <a:t>‹#›</a:t>
            </a:fld>
            <a:endParaRPr lang="en-IN"/>
          </a:p>
        </p:txBody>
      </p:sp>
    </p:spTree>
    <p:extLst>
      <p:ext uri="{BB962C8B-B14F-4D97-AF65-F5344CB8AC3E}">
        <p14:creationId xmlns:p14="http://schemas.microsoft.com/office/powerpoint/2010/main" val="24092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4C58AB-A142-2E20-635A-9E87712D8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01FAA7-F8D7-F163-82C4-DA1A8C802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A1A22A-A75A-5E83-D984-E25BA07654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95D8D-26F9-49C8-888E-6B33E5480D63}" type="datetimeFigureOut">
              <a:rPr lang="en-IN" smtClean="0"/>
              <a:t>03-04-2023</a:t>
            </a:fld>
            <a:endParaRPr lang="en-IN"/>
          </a:p>
        </p:txBody>
      </p:sp>
      <p:sp>
        <p:nvSpPr>
          <p:cNvPr id="5" name="Footer Placeholder 4">
            <a:extLst>
              <a:ext uri="{FF2B5EF4-FFF2-40B4-BE49-F238E27FC236}">
                <a16:creationId xmlns:a16="http://schemas.microsoft.com/office/drawing/2014/main" id="{9A11963C-88EA-B721-8CB4-A86C6CC16D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D337B1-D0C7-4351-8AF8-440912676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93727-0AC1-4C54-9371-E9E5A7699953}" type="slidenum">
              <a:rPr lang="en-IN" smtClean="0"/>
              <a:t>‹#›</a:t>
            </a:fld>
            <a:endParaRPr lang="en-IN"/>
          </a:p>
        </p:txBody>
      </p:sp>
    </p:spTree>
    <p:extLst>
      <p:ext uri="{BB962C8B-B14F-4D97-AF65-F5344CB8AC3E}">
        <p14:creationId xmlns:p14="http://schemas.microsoft.com/office/powerpoint/2010/main" val="158896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A8FF-0ABE-DF5A-01F9-33ABADCABCB4}"/>
              </a:ext>
            </a:extLst>
          </p:cNvPr>
          <p:cNvSpPr>
            <a:spLocks noGrp="1"/>
          </p:cNvSpPr>
          <p:nvPr>
            <p:ph type="ctr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Unit- 5</a:t>
            </a:r>
            <a:br>
              <a:rPr lang="en-US" dirty="0"/>
            </a:br>
            <a:r>
              <a:rPr lang="en-US" sz="6000" dirty="0">
                <a:latin typeface="Times New Roman" panose="02020603050405020304" pitchFamily="18" charset="0"/>
                <a:cs typeface="Times New Roman" panose="02020603050405020304" pitchFamily="18" charset="0"/>
              </a:rPr>
              <a:t>Industrial Applications/</a:t>
            </a:r>
            <a:r>
              <a:rPr lang="en-US" dirty="0">
                <a:latin typeface="Times New Roman" panose="02020603050405020304" pitchFamily="18" charset="0"/>
                <a:cs typeface="Times New Roman" panose="02020603050405020304" pitchFamily="18" charset="0"/>
              </a:rPr>
              <a:t>C</a:t>
            </a:r>
            <a:r>
              <a:rPr lang="en-US" sz="6000" dirty="0">
                <a:latin typeface="Times New Roman" panose="02020603050405020304" pitchFamily="18" charset="0"/>
                <a:cs typeface="Times New Roman" panose="02020603050405020304" pitchFamily="18" charset="0"/>
              </a:rPr>
              <a:t>ase Studies</a:t>
            </a:r>
            <a:endParaRPr lang="en-IN" dirty="0"/>
          </a:p>
        </p:txBody>
      </p:sp>
      <p:sp>
        <p:nvSpPr>
          <p:cNvPr id="3" name="Subtitle 2">
            <a:extLst>
              <a:ext uri="{FF2B5EF4-FFF2-40B4-BE49-F238E27FC236}">
                <a16:creationId xmlns:a16="http://schemas.microsoft.com/office/drawing/2014/main" id="{467F1536-2223-A917-8532-DEDF161EA812}"/>
              </a:ext>
            </a:extLst>
          </p:cNvPr>
          <p:cNvSpPr>
            <a:spLocks noGrp="1"/>
          </p:cNvSpPr>
          <p:nvPr>
            <p:ph type="subTitle" idx="1"/>
          </p:nvPr>
        </p:nvSpPr>
        <p:spPr/>
        <p:txBody>
          <a:bodyPr>
            <a:normAutofit/>
          </a:bodyPr>
          <a:lstStyle/>
          <a:p>
            <a:r>
              <a:rPr lang="en-US" sz="3600" dirty="0">
                <a:latin typeface="Times New Roman" panose="02020603050405020304" pitchFamily="18" charset="0"/>
                <a:cs typeface="Times New Roman" panose="02020603050405020304" pitchFamily="18" charset="0"/>
              </a:rPr>
              <a:t>Dr. Madhukrishna Priyadarsini</a:t>
            </a:r>
          </a:p>
          <a:p>
            <a:r>
              <a:rPr lang="en-US" sz="3600" dirty="0">
                <a:latin typeface="Times New Roman" panose="02020603050405020304" pitchFamily="18" charset="0"/>
                <a:cs typeface="Times New Roman" panose="02020603050405020304" pitchFamily="18" charset="0"/>
              </a:rPr>
              <a:t>Department of CSE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177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BABE-5BAE-683C-1C0B-0C556CD3825C}"/>
              </a:ext>
            </a:extLst>
          </p:cNvPr>
          <p:cNvSpPr>
            <a:spLocks noGrp="1"/>
          </p:cNvSpPr>
          <p:nvPr>
            <p:ph type="title"/>
          </p:nvPr>
        </p:nvSpPr>
        <p:spPr>
          <a:xfrm>
            <a:off x="740545" y="160938"/>
            <a:ext cx="10515600" cy="593663"/>
          </a:xfrm>
        </p:spPr>
        <p:txBody>
          <a:bodyPr>
            <a:normAutofit fontScale="90000"/>
          </a:bodyPr>
          <a:lstStyle/>
          <a:p>
            <a:r>
              <a:rPr lang="en-US" dirty="0"/>
              <a:t>IBM Watson IoT Platform Functionalities: </a:t>
            </a:r>
            <a:endParaRPr lang="en-IN" dirty="0"/>
          </a:p>
        </p:txBody>
      </p:sp>
      <p:pic>
        <p:nvPicPr>
          <p:cNvPr id="5" name="Content Placeholder 4">
            <a:extLst>
              <a:ext uri="{FF2B5EF4-FFF2-40B4-BE49-F238E27FC236}">
                <a16:creationId xmlns:a16="http://schemas.microsoft.com/office/drawing/2014/main" id="{9428B2CA-FE5C-D9ED-2371-C66666B274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0035" y="870012"/>
            <a:ext cx="7590408" cy="5987988"/>
          </a:xfrm>
        </p:spPr>
      </p:pic>
    </p:spTree>
    <p:extLst>
      <p:ext uri="{BB962C8B-B14F-4D97-AF65-F5344CB8AC3E}">
        <p14:creationId xmlns:p14="http://schemas.microsoft.com/office/powerpoint/2010/main" val="270820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4143-EDFF-F74A-B19F-17AE3CA246E8}"/>
              </a:ext>
            </a:extLst>
          </p:cNvPr>
          <p:cNvSpPr>
            <a:spLocks noGrp="1"/>
          </p:cNvSpPr>
          <p:nvPr>
            <p:ph type="title"/>
          </p:nvPr>
        </p:nvSpPr>
        <p:spPr>
          <a:xfrm>
            <a:off x="177553" y="71022"/>
            <a:ext cx="11896078" cy="838940"/>
          </a:xfrm>
        </p:spPr>
        <p:txBody>
          <a:bodyPr>
            <a:normAutofit fontScale="90000"/>
          </a:bodyPr>
          <a:lstStyle/>
          <a:p>
            <a:r>
              <a:rPr lang="en-IN" dirty="0"/>
              <a:t>Converged Plantwide Ethernet Model (</a:t>
            </a:r>
            <a:r>
              <a:rPr lang="en-IN" dirty="0" err="1"/>
              <a:t>CPwE</a:t>
            </a:r>
            <a:r>
              <a:rPr lang="en-IN" dirty="0"/>
              <a:t>): Manufacturing Industry</a:t>
            </a:r>
          </a:p>
        </p:txBody>
      </p:sp>
      <p:sp>
        <p:nvSpPr>
          <p:cNvPr id="3" name="Content Placeholder 2">
            <a:extLst>
              <a:ext uri="{FF2B5EF4-FFF2-40B4-BE49-F238E27FC236}">
                <a16:creationId xmlns:a16="http://schemas.microsoft.com/office/drawing/2014/main" id="{E6A2C5F2-973B-B807-9EDE-B266F0FB7721}"/>
              </a:ext>
            </a:extLst>
          </p:cNvPr>
          <p:cNvSpPr>
            <a:spLocks noGrp="1"/>
          </p:cNvSpPr>
          <p:nvPr>
            <p:ph idx="1"/>
          </p:nvPr>
        </p:nvSpPr>
        <p:spPr>
          <a:xfrm>
            <a:off x="177553" y="976544"/>
            <a:ext cx="11825057" cy="5743852"/>
          </a:xfrm>
        </p:spPr>
        <p:txBody>
          <a:bodyPr>
            <a:normAutofit/>
          </a:bodyPr>
          <a:lstStyle/>
          <a:p>
            <a:r>
              <a:rPr lang="en-US" sz="2400" dirty="0" err="1"/>
              <a:t>CPwE</a:t>
            </a:r>
            <a:r>
              <a:rPr lang="en-US" sz="2400" dirty="0"/>
              <a:t> is an architectural framework that provides network services to industrial automation and control systems (IACS) devices and equipment and promotes secure integration into the enterprise network.</a:t>
            </a:r>
          </a:p>
          <a:p>
            <a:pPr marL="0" indent="0">
              <a:buNone/>
            </a:pPr>
            <a:r>
              <a:rPr lang="en-US" sz="2400" dirty="0"/>
              <a:t>Industrial Automation and Control Systems Reference Model (IACS):</a:t>
            </a:r>
          </a:p>
          <a:p>
            <a:pPr marL="0" indent="0">
              <a:buNone/>
            </a:pPr>
            <a:endParaRPr lang="en-IN" sz="2400" dirty="0"/>
          </a:p>
        </p:txBody>
      </p:sp>
      <p:pic>
        <p:nvPicPr>
          <p:cNvPr id="5" name="Picture 4">
            <a:extLst>
              <a:ext uri="{FF2B5EF4-FFF2-40B4-BE49-F238E27FC236}">
                <a16:creationId xmlns:a16="http://schemas.microsoft.com/office/drawing/2014/main" id="{C84C1A62-D3A7-7DED-3FCA-E447B2332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460" y="2574525"/>
            <a:ext cx="7128769" cy="4221331"/>
          </a:xfrm>
          <a:prstGeom prst="rect">
            <a:avLst/>
          </a:prstGeom>
        </p:spPr>
      </p:pic>
    </p:spTree>
    <p:extLst>
      <p:ext uri="{BB962C8B-B14F-4D97-AF65-F5344CB8AC3E}">
        <p14:creationId xmlns:p14="http://schemas.microsoft.com/office/powerpoint/2010/main" val="2414967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10E02-B412-58BF-9A4D-E651785F7678}"/>
              </a:ext>
            </a:extLst>
          </p:cNvPr>
          <p:cNvSpPr>
            <a:spLocks noGrp="1"/>
          </p:cNvSpPr>
          <p:nvPr>
            <p:ph idx="1"/>
          </p:nvPr>
        </p:nvSpPr>
        <p:spPr>
          <a:xfrm>
            <a:off x="168675" y="257452"/>
            <a:ext cx="11887201" cy="6445189"/>
          </a:xfrm>
        </p:spPr>
        <p:txBody>
          <a:bodyPr>
            <a:normAutofit lnSpcReduction="10000"/>
          </a:bodyPr>
          <a:lstStyle/>
          <a:p>
            <a:r>
              <a:rPr lang="en-IN" dirty="0"/>
              <a:t>The IACS logical framework identifies functional zones and levels of the manufacturing plant and defines operations at each level.  These zones are defined as follows:</a:t>
            </a:r>
          </a:p>
          <a:p>
            <a:pPr>
              <a:buFont typeface="Wingdings" panose="05000000000000000000" pitchFamily="2" charset="2"/>
              <a:buChar char="ü"/>
            </a:pPr>
            <a:r>
              <a:rPr lang="en-IN" dirty="0"/>
              <a:t>Safety Zone-&gt;</a:t>
            </a:r>
            <a:r>
              <a:rPr lang="en-IN" sz="2000" dirty="0"/>
              <a:t>A hardwired fail-safe used to protect personnel and equipment if a dangerous event occurs.</a:t>
            </a:r>
          </a:p>
          <a:p>
            <a:pPr>
              <a:buFont typeface="Wingdings" panose="05000000000000000000" pitchFamily="2" charset="2"/>
              <a:buChar char="ü"/>
            </a:pPr>
            <a:r>
              <a:rPr lang="en-IN" dirty="0"/>
              <a:t>Manufacturing Zone-&gt;</a:t>
            </a:r>
            <a:r>
              <a:rPr lang="en-IN" sz="2000" dirty="0"/>
              <a:t>All IACS applications, devices, and controllers critical to monitoring and controlling plant IACS operations are here.</a:t>
            </a:r>
            <a:endParaRPr lang="en-IN" dirty="0"/>
          </a:p>
          <a:p>
            <a:pPr>
              <a:buFont typeface="Wingdings" panose="05000000000000000000" pitchFamily="2" charset="2"/>
              <a:buChar char="ü"/>
            </a:pPr>
            <a:r>
              <a:rPr lang="en-IN" dirty="0"/>
              <a:t>Cell/area Zone-&gt;</a:t>
            </a:r>
            <a:r>
              <a:rPr lang="en-IN" sz="2000" dirty="0"/>
              <a:t>A machine area within a plant. There are typically multiple cell/area zones in a single plant. A cell/area zone is a set of IACS devices and controllers that are involved in the real-time control of a functional aspect of the manufacturing process. This zone has 3 levels of activity:</a:t>
            </a:r>
          </a:p>
          <a:p>
            <a:pPr>
              <a:buFont typeface="Wingdings" panose="05000000000000000000" pitchFamily="2" charset="2"/>
              <a:buChar char="v"/>
            </a:pPr>
            <a:r>
              <a:rPr lang="en-IN" sz="2000" dirty="0"/>
              <a:t>Level 0: Process: involves sensors and actuators. These IoT devices perform IACS functions, such as moving a manufacturing robot, spraying, driving a motor, and welding.</a:t>
            </a:r>
          </a:p>
          <a:p>
            <a:pPr>
              <a:buFont typeface="Wingdings" panose="05000000000000000000" pitchFamily="2" charset="2"/>
              <a:buChar char="v"/>
            </a:pPr>
            <a:r>
              <a:rPr lang="en-IN" sz="2000" dirty="0"/>
              <a:t>Level 1: Basic control: here the controllers direct the manufacturing process live. These controllers interact with Level 0 IoT devices. In discrete manufacturing, a controller is usually a PLC, and in process manufacturing, it is known as a distributed control system (DCS).</a:t>
            </a:r>
          </a:p>
          <a:p>
            <a:pPr>
              <a:buFont typeface="Wingdings" panose="05000000000000000000" pitchFamily="2" charset="2"/>
              <a:buChar char="v"/>
            </a:pPr>
            <a:r>
              <a:rPr lang="en-IN" sz="2000" dirty="0"/>
              <a:t>Level 2: Area supervisory control: includes functions within a cell/area zone that require run time supervision and operation. Ex: alarms, control workstations.</a:t>
            </a:r>
          </a:p>
          <a:p>
            <a:pPr>
              <a:buFont typeface="Wingdings" panose="05000000000000000000" pitchFamily="2" charset="2"/>
              <a:buChar char="v"/>
            </a:pPr>
            <a:r>
              <a:rPr lang="en-IN" sz="2000" dirty="0"/>
              <a:t>Level 3: it includes SCADA systems, file servers, control room workstations, scheduling systems, and reporting systems.</a:t>
            </a:r>
            <a:endParaRPr lang="en-IN" dirty="0"/>
          </a:p>
          <a:p>
            <a:pPr marL="0" indent="0">
              <a:buNone/>
            </a:pPr>
            <a:endParaRPr lang="en-IN" dirty="0"/>
          </a:p>
        </p:txBody>
      </p:sp>
    </p:spTree>
    <p:extLst>
      <p:ext uri="{BB962C8B-B14F-4D97-AF65-F5344CB8AC3E}">
        <p14:creationId xmlns:p14="http://schemas.microsoft.com/office/powerpoint/2010/main" val="6846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56859A-2204-EAC9-8C13-6940101A86C0}"/>
              </a:ext>
            </a:extLst>
          </p:cNvPr>
          <p:cNvSpPr>
            <a:spLocks noGrp="1"/>
          </p:cNvSpPr>
          <p:nvPr>
            <p:ph idx="1"/>
          </p:nvPr>
        </p:nvSpPr>
        <p:spPr>
          <a:xfrm>
            <a:off x="142042" y="523783"/>
            <a:ext cx="11860567" cy="6169980"/>
          </a:xfrm>
        </p:spPr>
        <p:txBody>
          <a:bodyPr/>
          <a:lstStyle/>
          <a:p>
            <a:pPr>
              <a:buFont typeface="Wingdings" panose="05000000000000000000" pitchFamily="2" charset="2"/>
              <a:buChar char="ü"/>
            </a:pPr>
            <a:r>
              <a:rPr lang="en-IN" dirty="0"/>
              <a:t>Demilitarized Zone (DMZ)-&gt; </a:t>
            </a:r>
            <a:r>
              <a:rPr lang="en-IN" sz="2000" dirty="0"/>
              <a:t>it is the </a:t>
            </a:r>
            <a:r>
              <a:rPr lang="en-IN" sz="2000" dirty="0" err="1"/>
              <a:t>CPwE</a:t>
            </a:r>
            <a:r>
              <a:rPr lang="en-IN" sz="2000" dirty="0"/>
              <a:t> demarcation between the plant operational network and the traditional network. DMZ security is critical to plant operations as it protects the machines at the lower level from malicious activity that may occur in the traditional enterprise network.</a:t>
            </a:r>
            <a:endParaRPr lang="en-IN" dirty="0"/>
          </a:p>
          <a:p>
            <a:pPr>
              <a:buFont typeface="Wingdings" panose="05000000000000000000" pitchFamily="2" charset="2"/>
              <a:buChar char="ü"/>
            </a:pPr>
            <a:r>
              <a:rPr lang="en-IN" dirty="0"/>
              <a:t>Enterprise Zone-&gt; </a:t>
            </a:r>
            <a:r>
              <a:rPr lang="en-IN" sz="2000" dirty="0"/>
              <a:t>it is related to traditional IT/enterprise networking functions, including file services, Internet connectivity, and email systems.</a:t>
            </a:r>
            <a:endParaRPr lang="en-IN" dirty="0"/>
          </a:p>
          <a:p>
            <a:pPr>
              <a:buFont typeface="Wingdings" panose="05000000000000000000" pitchFamily="2" charset="2"/>
              <a:buChar char="ü"/>
            </a:pPr>
            <a:endParaRPr lang="en-IN" dirty="0"/>
          </a:p>
        </p:txBody>
      </p:sp>
      <p:pic>
        <p:nvPicPr>
          <p:cNvPr id="5" name="Picture 4">
            <a:extLst>
              <a:ext uri="{FF2B5EF4-FFF2-40B4-BE49-F238E27FC236}">
                <a16:creationId xmlns:a16="http://schemas.microsoft.com/office/drawing/2014/main" id="{5330A96A-93C1-D776-B09F-1ABEDD233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662" y="2539014"/>
            <a:ext cx="6631620" cy="4243526"/>
          </a:xfrm>
          <a:prstGeom prst="rect">
            <a:avLst/>
          </a:prstGeom>
        </p:spPr>
      </p:pic>
    </p:spTree>
    <p:extLst>
      <p:ext uri="{BB962C8B-B14F-4D97-AF65-F5344CB8AC3E}">
        <p14:creationId xmlns:p14="http://schemas.microsoft.com/office/powerpoint/2010/main" val="368292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321E-E732-C718-9EE6-CCAF19DB47F2}"/>
              </a:ext>
            </a:extLst>
          </p:cNvPr>
          <p:cNvSpPr>
            <a:spLocks noGrp="1"/>
          </p:cNvSpPr>
          <p:nvPr>
            <p:ph type="title"/>
          </p:nvPr>
        </p:nvSpPr>
        <p:spPr>
          <a:xfrm>
            <a:off x="275208" y="133166"/>
            <a:ext cx="11078592" cy="470516"/>
          </a:xfrm>
        </p:spPr>
        <p:txBody>
          <a:bodyPr>
            <a:normAutofit fontScale="90000"/>
          </a:bodyPr>
          <a:lstStyle/>
          <a:p>
            <a:r>
              <a:rPr lang="en-IN" sz="3200" b="1" dirty="0"/>
              <a:t>The </a:t>
            </a:r>
            <a:r>
              <a:rPr lang="en-IN" sz="3200" b="1" dirty="0" err="1"/>
              <a:t>CPwE</a:t>
            </a:r>
            <a:r>
              <a:rPr lang="en-IN" sz="3200" b="1" dirty="0"/>
              <a:t> Reference Model</a:t>
            </a:r>
          </a:p>
        </p:txBody>
      </p:sp>
      <p:sp>
        <p:nvSpPr>
          <p:cNvPr id="3" name="Content Placeholder 2">
            <a:extLst>
              <a:ext uri="{FF2B5EF4-FFF2-40B4-BE49-F238E27FC236}">
                <a16:creationId xmlns:a16="http://schemas.microsoft.com/office/drawing/2014/main" id="{D13B27B3-CC7E-4307-6099-37A12372AF7A}"/>
              </a:ext>
            </a:extLst>
          </p:cNvPr>
          <p:cNvSpPr>
            <a:spLocks noGrp="1"/>
          </p:cNvSpPr>
          <p:nvPr>
            <p:ph idx="1"/>
          </p:nvPr>
        </p:nvSpPr>
        <p:spPr>
          <a:xfrm>
            <a:off x="177553" y="681038"/>
            <a:ext cx="11780668" cy="5950581"/>
          </a:xfrm>
        </p:spPr>
        <p:txBody>
          <a:bodyPr>
            <a:normAutofit/>
          </a:bodyPr>
          <a:lstStyle/>
          <a:p>
            <a:r>
              <a:rPr lang="en-IN" sz="1800" dirty="0"/>
              <a:t>Cisco and Rockwell Automation developed the Converged Plantwide Ethernet (</a:t>
            </a:r>
            <a:r>
              <a:rPr lang="en-IN" sz="1800" dirty="0" err="1"/>
              <a:t>CPwE</a:t>
            </a:r>
            <a:r>
              <a:rPr lang="en-IN" sz="1800" dirty="0"/>
              <a:t>) model, which is primarily focused on the transport of </a:t>
            </a:r>
            <a:r>
              <a:rPr lang="en-IN" sz="1800" dirty="0" err="1"/>
              <a:t>EtherNet</a:t>
            </a:r>
            <a:r>
              <a:rPr lang="en-IN" sz="1800" dirty="0"/>
              <a:t>/IP.</a:t>
            </a:r>
          </a:p>
          <a:p>
            <a:r>
              <a:rPr lang="en-IN" sz="1800" dirty="0"/>
              <a:t>The </a:t>
            </a:r>
            <a:r>
              <a:rPr lang="en-IN" sz="1800" dirty="0" err="1"/>
              <a:t>CPwE</a:t>
            </a:r>
            <a:r>
              <a:rPr lang="en-IN" sz="1800" dirty="0"/>
              <a:t> solution is designed to enable the convergence of IACS applications with enterprise IT system.</a:t>
            </a:r>
          </a:p>
        </p:txBody>
      </p:sp>
      <p:pic>
        <p:nvPicPr>
          <p:cNvPr id="5" name="Picture 4">
            <a:extLst>
              <a:ext uri="{FF2B5EF4-FFF2-40B4-BE49-F238E27FC236}">
                <a16:creationId xmlns:a16="http://schemas.microsoft.com/office/drawing/2014/main" id="{4280D2B5-EEBE-8B0A-E783-0C8179E08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304" y="1597981"/>
            <a:ext cx="8602463" cy="5260020"/>
          </a:xfrm>
          <a:prstGeom prst="rect">
            <a:avLst/>
          </a:prstGeom>
        </p:spPr>
      </p:pic>
    </p:spTree>
    <p:extLst>
      <p:ext uri="{BB962C8B-B14F-4D97-AF65-F5344CB8AC3E}">
        <p14:creationId xmlns:p14="http://schemas.microsoft.com/office/powerpoint/2010/main" val="2534546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6699-D074-C8EB-E057-D6BDCEC60F10}"/>
              </a:ext>
            </a:extLst>
          </p:cNvPr>
          <p:cNvSpPr>
            <a:spLocks noGrp="1"/>
          </p:cNvSpPr>
          <p:nvPr>
            <p:ph type="title"/>
          </p:nvPr>
        </p:nvSpPr>
        <p:spPr>
          <a:xfrm>
            <a:off x="621437" y="0"/>
            <a:ext cx="10732363" cy="612560"/>
          </a:xfrm>
        </p:spPr>
        <p:txBody>
          <a:bodyPr>
            <a:normAutofit fontScale="90000"/>
          </a:bodyPr>
          <a:lstStyle/>
          <a:p>
            <a:r>
              <a:rPr lang="en-IN" dirty="0" err="1"/>
              <a:t>CPwE</a:t>
            </a:r>
            <a:r>
              <a:rPr lang="en-IN" dirty="0"/>
              <a:t> Resilient Network Design</a:t>
            </a:r>
          </a:p>
        </p:txBody>
      </p:sp>
      <p:sp>
        <p:nvSpPr>
          <p:cNvPr id="3" name="Content Placeholder 2">
            <a:extLst>
              <a:ext uri="{FF2B5EF4-FFF2-40B4-BE49-F238E27FC236}">
                <a16:creationId xmlns:a16="http://schemas.microsoft.com/office/drawing/2014/main" id="{F799C727-816B-6587-84B0-F4E2FBAB5F00}"/>
              </a:ext>
            </a:extLst>
          </p:cNvPr>
          <p:cNvSpPr>
            <a:spLocks noGrp="1"/>
          </p:cNvSpPr>
          <p:nvPr>
            <p:ph idx="1"/>
          </p:nvPr>
        </p:nvSpPr>
        <p:spPr>
          <a:xfrm>
            <a:off x="221942" y="710214"/>
            <a:ext cx="11780668" cy="6010182"/>
          </a:xfrm>
        </p:spPr>
        <p:txBody>
          <a:bodyPr>
            <a:normAutofit fontScale="92500"/>
          </a:bodyPr>
          <a:lstStyle/>
          <a:p>
            <a:r>
              <a:rPr lang="en-IN" dirty="0"/>
              <a:t>Due to sensitive controller and application requirements in IACS networks, network resiliency between IACS devices is a mandatory requirement within cell/area zones. Resilient IACS networks need to support the following capabilities:</a:t>
            </a:r>
          </a:p>
          <a:p>
            <a:pPr>
              <a:buFont typeface="Wingdings" panose="05000000000000000000" pitchFamily="2" charset="2"/>
              <a:buChar char="q"/>
            </a:pPr>
            <a:r>
              <a:rPr lang="en-IN" dirty="0"/>
              <a:t>Availability-&gt; </a:t>
            </a:r>
            <a:r>
              <a:rPr lang="en-IN" sz="2000" dirty="0"/>
              <a:t>IACS applications have stringent requirements that must be considered for the LAN design, including network availability, performance and distance between equipment. For critical operations where uptime is crucial, a fully redundant physical path in the IACS Ethernet network topology should be chosen.</a:t>
            </a:r>
            <a:endParaRPr lang="en-IN" dirty="0"/>
          </a:p>
          <a:p>
            <a:pPr>
              <a:buFont typeface="Wingdings" panose="05000000000000000000" pitchFamily="2" charset="2"/>
              <a:buChar char="q"/>
            </a:pPr>
            <a:r>
              <a:rPr lang="en-IN" dirty="0"/>
              <a:t>Predictable performance-&gt; </a:t>
            </a:r>
            <a:r>
              <a:rPr lang="en-IN" sz="2000" dirty="0"/>
              <a:t>Meeting the predictable, reliable, and real-time traffic requirements of IACS applications is a requirement for successful </a:t>
            </a:r>
            <a:r>
              <a:rPr lang="en-IN" sz="2000" dirty="0" err="1"/>
              <a:t>CPwE</a:t>
            </a:r>
            <a:r>
              <a:rPr lang="en-IN" sz="2000" dirty="0"/>
              <a:t> deployments.</a:t>
            </a:r>
            <a:endParaRPr lang="en-IN" dirty="0"/>
          </a:p>
          <a:p>
            <a:pPr>
              <a:buFont typeface="Wingdings" panose="05000000000000000000" pitchFamily="2" charset="2"/>
              <a:buChar char="q"/>
            </a:pPr>
            <a:r>
              <a:rPr lang="en-IN" dirty="0"/>
              <a:t>Fast network convergence-&gt; </a:t>
            </a:r>
            <a:r>
              <a:rPr lang="en-IN" sz="2000" dirty="0"/>
              <a:t>In the event of equipment or link failure, network restoration times need to be minimized. Typical IACS application interruption tolerance limits are less than 100ms, with minimal jitter.</a:t>
            </a:r>
            <a:endParaRPr lang="en-IN" dirty="0"/>
          </a:p>
          <a:p>
            <a:pPr>
              <a:buFont typeface="Wingdings" panose="05000000000000000000" pitchFamily="2" charset="2"/>
              <a:buChar char="q"/>
            </a:pPr>
            <a:r>
              <a:rPr lang="en-IN" dirty="0"/>
              <a:t>Industrial protocol support-&gt; </a:t>
            </a:r>
            <a:r>
              <a:rPr lang="en-IN" sz="2000" dirty="0" err="1"/>
              <a:t>CPwE</a:t>
            </a:r>
            <a:r>
              <a:rPr lang="en-IN" sz="2000" dirty="0"/>
              <a:t> IACS devices and networking equipment need to support industrial application protocol requirements.</a:t>
            </a:r>
          </a:p>
          <a:p>
            <a:pPr marL="0" indent="0">
              <a:buNone/>
            </a:pPr>
            <a:r>
              <a:rPr lang="en-IN" dirty="0"/>
              <a:t>The following are the examples of communication patterns that require network resiliency:</a:t>
            </a:r>
          </a:p>
          <a:p>
            <a:pPr marL="0" indent="0">
              <a:buNone/>
            </a:pPr>
            <a:r>
              <a:rPr lang="en-IN" sz="2200" dirty="0"/>
              <a:t>Controller to HMI, controller to controller, controller to I/O, controller to variable frequent drives, controller to motor control </a:t>
            </a:r>
            <a:r>
              <a:rPr lang="en-IN" sz="2200" dirty="0" err="1"/>
              <a:t>centers</a:t>
            </a:r>
            <a:r>
              <a:rPr lang="en-IN" sz="2200" dirty="0"/>
              <a:t>.</a:t>
            </a:r>
          </a:p>
          <a:p>
            <a:pPr marL="0" indent="0">
              <a:buNone/>
            </a:pPr>
            <a:endParaRPr lang="en-IN" dirty="0"/>
          </a:p>
        </p:txBody>
      </p:sp>
    </p:spTree>
    <p:extLst>
      <p:ext uri="{BB962C8B-B14F-4D97-AF65-F5344CB8AC3E}">
        <p14:creationId xmlns:p14="http://schemas.microsoft.com/office/powerpoint/2010/main" val="361384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5429-6156-6177-C4A3-7C47116D1337}"/>
              </a:ext>
            </a:extLst>
          </p:cNvPr>
          <p:cNvSpPr>
            <a:spLocks noGrp="1"/>
          </p:cNvSpPr>
          <p:nvPr>
            <p:ph type="title"/>
          </p:nvPr>
        </p:nvSpPr>
        <p:spPr>
          <a:xfrm>
            <a:off x="474215" y="25230"/>
            <a:ext cx="10515600" cy="655807"/>
          </a:xfrm>
        </p:spPr>
        <p:txBody>
          <a:bodyPr>
            <a:normAutofit fontScale="90000"/>
          </a:bodyPr>
          <a:lstStyle/>
          <a:p>
            <a:r>
              <a:rPr lang="en-IN" dirty="0"/>
              <a:t>Resilient Ethernet Protocol (REP)</a:t>
            </a:r>
          </a:p>
        </p:txBody>
      </p:sp>
      <p:sp>
        <p:nvSpPr>
          <p:cNvPr id="3" name="Content Placeholder 2">
            <a:extLst>
              <a:ext uri="{FF2B5EF4-FFF2-40B4-BE49-F238E27FC236}">
                <a16:creationId xmlns:a16="http://schemas.microsoft.com/office/drawing/2014/main" id="{5AD9B2BB-3DCA-FD77-51C1-8DD20F2ADAB8}"/>
              </a:ext>
            </a:extLst>
          </p:cNvPr>
          <p:cNvSpPr>
            <a:spLocks noGrp="1"/>
          </p:cNvSpPr>
          <p:nvPr>
            <p:ph idx="1"/>
          </p:nvPr>
        </p:nvSpPr>
        <p:spPr>
          <a:xfrm>
            <a:off x="213063" y="825623"/>
            <a:ext cx="11869445" cy="5823751"/>
          </a:xfrm>
        </p:spPr>
        <p:txBody>
          <a:bodyPr>
            <a:normAutofit lnSpcReduction="10000"/>
          </a:bodyPr>
          <a:lstStyle/>
          <a:p>
            <a:r>
              <a:rPr lang="en-IN" sz="2400" dirty="0"/>
              <a:t>In the </a:t>
            </a:r>
            <a:r>
              <a:rPr lang="en-IN" sz="2400" dirty="0" err="1"/>
              <a:t>CPwE</a:t>
            </a:r>
            <a:r>
              <a:rPr lang="en-IN" sz="2400" dirty="0"/>
              <a:t> reference architecture, Resilient Ethernet Protocol (REP) is used in the cell/area zone to achieve high-speed protection of ring topologies.</a:t>
            </a:r>
          </a:p>
          <a:p>
            <a:r>
              <a:rPr lang="en-IN" sz="2400" dirty="0"/>
              <a:t>REP controls a group of ports connected to an Ethernet segment to ensure that no bridging loop exist and that the Ethernet segment is able to respond to topology changes.</a:t>
            </a:r>
          </a:p>
          <a:p>
            <a:r>
              <a:rPr lang="en-IN" sz="2400" dirty="0"/>
              <a:t>It is not limited to small number of devices on a single Ethernet segment.</a:t>
            </a:r>
          </a:p>
          <a:p>
            <a:pPr marL="0" indent="0">
              <a:buNone/>
            </a:pPr>
            <a:r>
              <a:rPr lang="en-IN" sz="2400" dirty="0"/>
              <a:t>For each REP segment, one switch is designated as a master node that controls the overall ring. The master node requires 3 critical pieces of information:</a:t>
            </a:r>
          </a:p>
          <a:p>
            <a:pPr>
              <a:buFont typeface="Wingdings" panose="05000000000000000000" pitchFamily="2" charset="2"/>
              <a:buChar char="§"/>
            </a:pPr>
            <a:r>
              <a:rPr lang="en-IN" sz="2400" dirty="0"/>
              <a:t>Identification of the REP control VLAN, which allows the REP control messages to be communicated throughout the segment.</a:t>
            </a:r>
          </a:p>
          <a:p>
            <a:pPr>
              <a:buFont typeface="Wingdings" panose="05000000000000000000" pitchFamily="2" charset="2"/>
              <a:buChar char="§"/>
            </a:pPr>
            <a:r>
              <a:rPr lang="en-IN" sz="2400" dirty="0"/>
              <a:t>The location of the edges of the REP segment</a:t>
            </a:r>
          </a:p>
          <a:p>
            <a:pPr>
              <a:buFont typeface="Wingdings" panose="05000000000000000000" pitchFamily="2" charset="2"/>
              <a:buChar char="§"/>
            </a:pPr>
            <a:r>
              <a:rPr lang="en-IN" sz="2400" dirty="0"/>
              <a:t>The preferred place to break the ring under normal conditions, which is called the </a:t>
            </a:r>
            <a:r>
              <a:rPr lang="en-IN" sz="2400"/>
              <a:t>“alternate </a:t>
            </a:r>
            <a:r>
              <a:rPr lang="en-IN" sz="2400" dirty="0"/>
              <a:t>p</a:t>
            </a:r>
            <a:r>
              <a:rPr lang="en-IN" sz="2400"/>
              <a:t>ort</a:t>
            </a:r>
            <a:r>
              <a:rPr lang="en-IN" sz="2400" dirty="0"/>
              <a:t>”.</a:t>
            </a:r>
          </a:p>
          <a:p>
            <a:r>
              <a:rPr lang="en-IN" sz="2400" dirty="0"/>
              <a:t>A REP segment is a chain of ports on the Ethernet segment configured with a segment ID. When all ports in the ring segment are active, one port is identified as the alternate port, meaning it is in the blocking state, thus preventing the ring from becoming a Layer-2 bridging loop.</a:t>
            </a:r>
          </a:p>
        </p:txBody>
      </p:sp>
    </p:spTree>
    <p:extLst>
      <p:ext uri="{BB962C8B-B14F-4D97-AF65-F5344CB8AC3E}">
        <p14:creationId xmlns:p14="http://schemas.microsoft.com/office/powerpoint/2010/main" val="971855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867AD-9757-9486-6E81-51BA9512721B}"/>
              </a:ext>
            </a:extLst>
          </p:cNvPr>
          <p:cNvSpPr>
            <a:spLocks noGrp="1"/>
          </p:cNvSpPr>
          <p:nvPr>
            <p:ph idx="1"/>
          </p:nvPr>
        </p:nvSpPr>
        <p:spPr>
          <a:xfrm>
            <a:off x="523783" y="523784"/>
            <a:ext cx="11123720" cy="5575176"/>
          </a:xfrm>
        </p:spPr>
        <p:txBody>
          <a:bodyPr>
            <a:normAutofit/>
          </a:bodyPr>
          <a:lstStyle/>
          <a:p>
            <a:r>
              <a:rPr lang="en-IN" dirty="0"/>
              <a:t>If any other port in the REP segment fails, the alternate port is </a:t>
            </a:r>
            <a:r>
              <a:rPr lang="en-IN" dirty="0" err="1"/>
              <a:t>signaled</a:t>
            </a:r>
            <a:r>
              <a:rPr lang="en-IN" dirty="0"/>
              <a:t> to change state into the forwarding state, repairing the broken Ethernet ring segment and allowing communications to continue.</a:t>
            </a:r>
          </a:p>
          <a:p>
            <a:r>
              <a:rPr lang="en-IN" dirty="0"/>
              <a:t>REP uses a loss of signal (LOS) detection mechanism to learn of adjacent neighbour failures on the segment.</a:t>
            </a:r>
          </a:p>
          <a:p>
            <a:r>
              <a:rPr lang="en-IN" dirty="0"/>
              <a:t>When a switch port detects a REP segment failure, notification messages indicating a link failure are sent to all other REP switches.</a:t>
            </a:r>
          </a:p>
          <a:p>
            <a:r>
              <a:rPr lang="en-IN" dirty="0"/>
              <a:t>When the notification message regarding the state change of alternate port comes, the MAC addresses in the content addressable memory (CAM) of all switches must be flushed. So, a new bridging path is formed.</a:t>
            </a:r>
          </a:p>
          <a:p>
            <a:r>
              <a:rPr lang="en-IN" dirty="0"/>
              <a:t>REP plays an important role in improving application availability.</a:t>
            </a:r>
          </a:p>
        </p:txBody>
      </p:sp>
    </p:spTree>
    <p:extLst>
      <p:ext uri="{BB962C8B-B14F-4D97-AF65-F5344CB8AC3E}">
        <p14:creationId xmlns:p14="http://schemas.microsoft.com/office/powerpoint/2010/main" val="90484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3A98-31ED-CB4D-F157-8943801DCA5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2E52B36-A8FD-6C7F-864B-0363B5961F3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1F82BD-EB35-3D5A-8C8F-AF8078FF2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28" y="257452"/>
            <a:ext cx="8242578" cy="6720397"/>
          </a:xfrm>
          <a:prstGeom prst="rect">
            <a:avLst/>
          </a:prstGeom>
        </p:spPr>
      </p:pic>
    </p:spTree>
    <p:extLst>
      <p:ext uri="{BB962C8B-B14F-4D97-AF65-F5344CB8AC3E}">
        <p14:creationId xmlns:p14="http://schemas.microsoft.com/office/powerpoint/2010/main" val="225712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943D8-E499-B396-3F73-3CA411C7ADA9}"/>
              </a:ext>
            </a:extLst>
          </p:cNvPr>
          <p:cNvSpPr>
            <a:spLocks noGrp="1"/>
          </p:cNvSpPr>
          <p:nvPr>
            <p:ph type="title"/>
          </p:nvPr>
        </p:nvSpPr>
        <p:spPr>
          <a:xfrm>
            <a:off x="838200" y="87374"/>
            <a:ext cx="10515600" cy="374265"/>
          </a:xfrm>
        </p:spPr>
        <p:txBody>
          <a:bodyPr>
            <a:normAutofit fontScale="90000"/>
          </a:bodyPr>
          <a:lstStyle/>
          <a:p>
            <a:r>
              <a:rPr lang="en-IN" dirty="0" err="1"/>
              <a:t>CPwE</a:t>
            </a:r>
            <a:r>
              <a:rPr lang="en-IN" dirty="0"/>
              <a:t> Wireless</a:t>
            </a:r>
          </a:p>
        </p:txBody>
      </p:sp>
      <p:sp>
        <p:nvSpPr>
          <p:cNvPr id="3" name="Content Placeholder 2">
            <a:extLst>
              <a:ext uri="{FF2B5EF4-FFF2-40B4-BE49-F238E27FC236}">
                <a16:creationId xmlns:a16="http://schemas.microsoft.com/office/drawing/2014/main" id="{0AE69B85-7B46-D046-BC40-7B74C0A84B80}"/>
              </a:ext>
            </a:extLst>
          </p:cNvPr>
          <p:cNvSpPr>
            <a:spLocks noGrp="1"/>
          </p:cNvSpPr>
          <p:nvPr>
            <p:ph idx="1"/>
          </p:nvPr>
        </p:nvSpPr>
        <p:spPr>
          <a:xfrm>
            <a:off x="221942" y="461639"/>
            <a:ext cx="11869444" cy="6169980"/>
          </a:xfrm>
        </p:spPr>
        <p:txBody>
          <a:bodyPr>
            <a:normAutofit/>
          </a:bodyPr>
          <a:lstStyle/>
          <a:p>
            <a:r>
              <a:rPr lang="en-IN" sz="1800" dirty="0"/>
              <a:t>Now-a-days </a:t>
            </a:r>
            <a:r>
              <a:rPr lang="en-IN" sz="1800" dirty="0" err="1"/>
              <a:t>CPwE</a:t>
            </a:r>
            <a:r>
              <a:rPr lang="en-IN" sz="1800" dirty="0"/>
              <a:t> is also used inside plant architecture using Wi-Fi for critical IACS applications.</a:t>
            </a:r>
          </a:p>
          <a:p>
            <a:r>
              <a:rPr lang="en-IN" sz="1800" dirty="0" err="1"/>
              <a:t>CPwE</a:t>
            </a:r>
            <a:r>
              <a:rPr lang="en-IN" sz="1800" dirty="0"/>
              <a:t> wireless is having similar network requirements as ethernet along with QoS, minimal latency and jitter for critical applications.</a:t>
            </a:r>
          </a:p>
          <a:p>
            <a:r>
              <a:rPr lang="en-IN" sz="1800" dirty="0" err="1"/>
              <a:t>CPwE</a:t>
            </a:r>
            <a:r>
              <a:rPr lang="en-IN" sz="1800" dirty="0"/>
              <a:t> wireless can be used to manage machines, handheld devices, and automated guided vehicles. </a:t>
            </a:r>
          </a:p>
        </p:txBody>
      </p:sp>
      <p:pic>
        <p:nvPicPr>
          <p:cNvPr id="5" name="Picture 4">
            <a:extLst>
              <a:ext uri="{FF2B5EF4-FFF2-40B4-BE49-F238E27FC236}">
                <a16:creationId xmlns:a16="http://schemas.microsoft.com/office/drawing/2014/main" id="{E2FA5D00-7E0F-8E05-DED8-F8F6FE8EFB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810" y="1779093"/>
            <a:ext cx="5136325" cy="4991533"/>
          </a:xfrm>
          <a:prstGeom prst="rect">
            <a:avLst/>
          </a:prstGeom>
        </p:spPr>
      </p:pic>
    </p:spTree>
    <p:extLst>
      <p:ext uri="{BB962C8B-B14F-4D97-AF65-F5344CB8AC3E}">
        <p14:creationId xmlns:p14="http://schemas.microsoft.com/office/powerpoint/2010/main" val="1737819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0135-BB3A-D124-8BF1-771B017E7158}"/>
              </a:ext>
            </a:extLst>
          </p:cNvPr>
          <p:cNvSpPr>
            <a:spLocks noGrp="1"/>
          </p:cNvSpPr>
          <p:nvPr>
            <p:ph type="title"/>
          </p:nvPr>
        </p:nvSpPr>
        <p:spPr>
          <a:xfrm>
            <a:off x="705035" y="380467"/>
            <a:ext cx="10515600" cy="835773"/>
          </a:xfrm>
        </p:spPr>
        <p:txBody>
          <a:bodyPr>
            <a:normAutofit/>
          </a:bodyPr>
          <a:lstStyle/>
          <a:p>
            <a:r>
              <a:rPr lang="en-IN" dirty="0"/>
              <a:t>Outline:</a:t>
            </a:r>
          </a:p>
        </p:txBody>
      </p:sp>
      <p:sp>
        <p:nvSpPr>
          <p:cNvPr id="3" name="Content Placeholder 2">
            <a:extLst>
              <a:ext uri="{FF2B5EF4-FFF2-40B4-BE49-F238E27FC236}">
                <a16:creationId xmlns:a16="http://schemas.microsoft.com/office/drawing/2014/main" id="{D8E335CC-DA22-21EF-512D-0F9065B9F807}"/>
              </a:ext>
            </a:extLst>
          </p:cNvPr>
          <p:cNvSpPr>
            <a:spLocks noGrp="1"/>
          </p:cNvSpPr>
          <p:nvPr>
            <p:ph idx="1"/>
          </p:nvPr>
        </p:nvSpPr>
        <p:spPr/>
        <p:txBody>
          <a:bodyPr/>
          <a:lstStyle/>
          <a:p>
            <a:r>
              <a:rPr lang="en-IN" dirty="0"/>
              <a:t>Cisco IoT system</a:t>
            </a:r>
          </a:p>
          <a:p>
            <a:r>
              <a:rPr lang="en-IN" dirty="0"/>
              <a:t>IBM Watson IoT platform</a:t>
            </a:r>
          </a:p>
          <a:p>
            <a:r>
              <a:rPr lang="en-IN" dirty="0"/>
              <a:t>Converged Plantwide Ethernet Model (</a:t>
            </a:r>
            <a:r>
              <a:rPr lang="en-IN" dirty="0" err="1"/>
              <a:t>CPwE</a:t>
            </a:r>
            <a:r>
              <a:rPr lang="en-IN" dirty="0"/>
              <a:t>)</a:t>
            </a:r>
          </a:p>
          <a:p>
            <a:r>
              <a:rPr lang="en-IN" dirty="0"/>
              <a:t>Power utility industry</a:t>
            </a:r>
          </a:p>
          <a:p>
            <a:r>
              <a:rPr lang="en-IN" dirty="0" err="1"/>
              <a:t>GridBlocks</a:t>
            </a:r>
            <a:r>
              <a:rPr lang="en-IN" dirty="0"/>
              <a:t> Reference model</a:t>
            </a:r>
          </a:p>
          <a:p>
            <a:r>
              <a:rPr lang="en-IN" dirty="0"/>
              <a:t>Smart and connected cities (Layered architecture, smart lighting, smart parking architecture and smart traffic control)</a:t>
            </a:r>
          </a:p>
        </p:txBody>
      </p:sp>
    </p:spTree>
    <p:extLst>
      <p:ext uri="{BB962C8B-B14F-4D97-AF65-F5344CB8AC3E}">
        <p14:creationId xmlns:p14="http://schemas.microsoft.com/office/powerpoint/2010/main" val="2797376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E1822-2046-6F6E-3FA5-530AE8DBE7E0}"/>
              </a:ext>
            </a:extLst>
          </p:cNvPr>
          <p:cNvSpPr>
            <a:spLocks noGrp="1"/>
          </p:cNvSpPr>
          <p:nvPr>
            <p:ph idx="1"/>
          </p:nvPr>
        </p:nvSpPr>
        <p:spPr>
          <a:xfrm>
            <a:off x="381740" y="656948"/>
            <a:ext cx="11514338" cy="5761607"/>
          </a:xfrm>
        </p:spPr>
        <p:txBody>
          <a:bodyPr/>
          <a:lstStyle/>
          <a:p>
            <a:pPr marL="0" indent="0">
              <a:buNone/>
            </a:pPr>
            <a:r>
              <a:rPr lang="en-IN" dirty="0"/>
              <a:t>The following are several use-case examples where Wi-Fi is used in manufacturing environments:</a:t>
            </a:r>
          </a:p>
          <a:p>
            <a:r>
              <a:rPr lang="en-IN" dirty="0"/>
              <a:t>Fixed-position devices</a:t>
            </a:r>
          </a:p>
          <a:p>
            <a:r>
              <a:rPr lang="en-IN" dirty="0"/>
              <a:t>Nomadic devices</a:t>
            </a:r>
          </a:p>
          <a:p>
            <a:r>
              <a:rPr lang="en-IN" dirty="0"/>
              <a:t>Operational relocation devices</a:t>
            </a:r>
          </a:p>
          <a:p>
            <a:pPr marL="0" indent="0">
              <a:buNone/>
            </a:pPr>
            <a:endParaRPr lang="en-IN" dirty="0"/>
          </a:p>
          <a:p>
            <a:pPr>
              <a:buFont typeface="Wingdings" panose="05000000000000000000" pitchFamily="2" charset="2"/>
              <a:buChar char="q"/>
            </a:pPr>
            <a:r>
              <a:rPr lang="en-IN" dirty="0"/>
              <a:t>Deploying a factory Wi-Fi network based on controller design principles overcome many common challenges such as shared radio frequencies, interference, and converge impairments.</a:t>
            </a:r>
          </a:p>
          <a:p>
            <a:pPr>
              <a:buFont typeface="Wingdings" panose="05000000000000000000" pitchFamily="2" charset="2"/>
              <a:buChar char="q"/>
            </a:pPr>
            <a:r>
              <a:rPr lang="en-IN" dirty="0"/>
              <a:t>The wireless LAN controller model also allows to easily deploy key technology features such as QoS, Wi-Fi security capabilities, and location services.</a:t>
            </a:r>
          </a:p>
        </p:txBody>
      </p:sp>
    </p:spTree>
    <p:extLst>
      <p:ext uri="{BB962C8B-B14F-4D97-AF65-F5344CB8AC3E}">
        <p14:creationId xmlns:p14="http://schemas.microsoft.com/office/powerpoint/2010/main" val="1561760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D7EF-27C5-EAF7-9D0D-1608242D48D9}"/>
              </a:ext>
            </a:extLst>
          </p:cNvPr>
          <p:cNvSpPr>
            <a:spLocks noGrp="1"/>
          </p:cNvSpPr>
          <p:nvPr>
            <p:ph type="title"/>
          </p:nvPr>
        </p:nvSpPr>
        <p:spPr>
          <a:xfrm>
            <a:off x="838200" y="168676"/>
            <a:ext cx="10515600" cy="390618"/>
          </a:xfrm>
        </p:spPr>
        <p:txBody>
          <a:bodyPr>
            <a:normAutofit fontScale="90000"/>
          </a:bodyPr>
          <a:lstStyle/>
          <a:p>
            <a:r>
              <a:rPr lang="en-IN" dirty="0"/>
              <a:t>Power Utility Industry</a:t>
            </a:r>
          </a:p>
        </p:txBody>
      </p:sp>
      <p:sp>
        <p:nvSpPr>
          <p:cNvPr id="3" name="Content Placeholder 2">
            <a:extLst>
              <a:ext uri="{FF2B5EF4-FFF2-40B4-BE49-F238E27FC236}">
                <a16:creationId xmlns:a16="http://schemas.microsoft.com/office/drawing/2014/main" id="{896C1FF2-35DC-0F10-C638-8E55407FB173}"/>
              </a:ext>
            </a:extLst>
          </p:cNvPr>
          <p:cNvSpPr>
            <a:spLocks noGrp="1"/>
          </p:cNvSpPr>
          <p:nvPr>
            <p:ph idx="1"/>
          </p:nvPr>
        </p:nvSpPr>
        <p:spPr>
          <a:xfrm>
            <a:off x="97654" y="727969"/>
            <a:ext cx="12002610" cy="5823751"/>
          </a:xfrm>
        </p:spPr>
        <p:txBody>
          <a:bodyPr>
            <a:normAutofit/>
          </a:bodyPr>
          <a:lstStyle/>
          <a:p>
            <a:pPr marL="0" indent="0">
              <a:buNone/>
            </a:pPr>
            <a:r>
              <a:rPr lang="en-IN" sz="2000" dirty="0"/>
              <a:t>The power supply to households typically comes in 3 stages, and supported by different companies. The 3 stages of power supply-chain are:</a:t>
            </a:r>
          </a:p>
          <a:p>
            <a:r>
              <a:rPr lang="en-IN" sz="2000" dirty="0"/>
              <a:t>Generation-&gt; includes nuclear, hydroelectric, gas, and coal plants.</a:t>
            </a:r>
          </a:p>
          <a:p>
            <a:r>
              <a:rPr lang="en-IN" sz="2000" dirty="0"/>
              <a:t>Transmission-&gt; takes HV power over long distances typically 115 kV and above over distance of 50km and greater. It includes aerial lines, submarine cables.</a:t>
            </a:r>
          </a:p>
          <a:p>
            <a:r>
              <a:rPr lang="en-IN" sz="2000" dirty="0"/>
              <a:t>Distribution-&gt; includes the part of utility network from the substation to homes and business. It includes poles, transformers. </a:t>
            </a:r>
          </a:p>
        </p:txBody>
      </p:sp>
      <p:pic>
        <p:nvPicPr>
          <p:cNvPr id="5" name="Picture 4">
            <a:extLst>
              <a:ext uri="{FF2B5EF4-FFF2-40B4-BE49-F238E27FC236}">
                <a16:creationId xmlns:a16="http://schemas.microsoft.com/office/drawing/2014/main" id="{5DF8C181-66F4-87E6-05F6-82F063693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913" y="2922283"/>
            <a:ext cx="5637320" cy="3935717"/>
          </a:xfrm>
          <a:prstGeom prst="rect">
            <a:avLst/>
          </a:prstGeom>
        </p:spPr>
      </p:pic>
    </p:spTree>
    <p:extLst>
      <p:ext uri="{BB962C8B-B14F-4D97-AF65-F5344CB8AC3E}">
        <p14:creationId xmlns:p14="http://schemas.microsoft.com/office/powerpoint/2010/main" val="853818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EC29-2BB1-8427-1E98-2E2CACCCEDCC}"/>
              </a:ext>
            </a:extLst>
          </p:cNvPr>
          <p:cNvSpPr>
            <a:spLocks noGrp="1"/>
          </p:cNvSpPr>
          <p:nvPr>
            <p:ph type="title"/>
          </p:nvPr>
        </p:nvSpPr>
        <p:spPr>
          <a:xfrm>
            <a:off x="390617" y="0"/>
            <a:ext cx="10963183" cy="681038"/>
          </a:xfrm>
        </p:spPr>
        <p:txBody>
          <a:bodyPr>
            <a:normAutofit fontScale="90000"/>
          </a:bodyPr>
          <a:lstStyle/>
          <a:p>
            <a:r>
              <a:rPr lang="en-IN" dirty="0" err="1"/>
              <a:t>GridBlocks</a:t>
            </a:r>
            <a:r>
              <a:rPr lang="en-IN" dirty="0"/>
              <a:t> Reference Model</a:t>
            </a:r>
          </a:p>
        </p:txBody>
      </p:sp>
      <p:pic>
        <p:nvPicPr>
          <p:cNvPr id="13" name="Content Placeholder 12">
            <a:extLst>
              <a:ext uri="{FF2B5EF4-FFF2-40B4-BE49-F238E27FC236}">
                <a16:creationId xmlns:a16="http://schemas.microsoft.com/office/drawing/2014/main" id="{4676AB81-84FA-B811-4A72-73489209E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20753" y="681038"/>
            <a:ext cx="6285391" cy="6176962"/>
          </a:xfrm>
        </p:spPr>
      </p:pic>
    </p:spTree>
    <p:extLst>
      <p:ext uri="{BB962C8B-B14F-4D97-AF65-F5344CB8AC3E}">
        <p14:creationId xmlns:p14="http://schemas.microsoft.com/office/powerpoint/2010/main" val="2825646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4EE-2704-BDD3-AD21-A25172CCD5FF}"/>
              </a:ext>
            </a:extLst>
          </p:cNvPr>
          <p:cNvSpPr>
            <a:spLocks noGrp="1"/>
          </p:cNvSpPr>
          <p:nvPr>
            <p:ph type="title"/>
          </p:nvPr>
        </p:nvSpPr>
        <p:spPr>
          <a:xfrm>
            <a:off x="263371" y="160939"/>
            <a:ext cx="11665258" cy="593663"/>
          </a:xfrm>
        </p:spPr>
        <p:txBody>
          <a:bodyPr>
            <a:normAutofit fontScale="90000"/>
          </a:bodyPr>
          <a:lstStyle/>
          <a:p>
            <a:r>
              <a:rPr lang="en-IN" dirty="0" err="1"/>
              <a:t>GridBlocks</a:t>
            </a:r>
            <a:r>
              <a:rPr lang="en-IN" dirty="0"/>
              <a:t>: An 11-Tiered Reference Architecture</a:t>
            </a:r>
          </a:p>
        </p:txBody>
      </p:sp>
      <p:sp>
        <p:nvSpPr>
          <p:cNvPr id="3" name="Content Placeholder 2">
            <a:extLst>
              <a:ext uri="{FF2B5EF4-FFF2-40B4-BE49-F238E27FC236}">
                <a16:creationId xmlns:a16="http://schemas.microsoft.com/office/drawing/2014/main" id="{6647E5DE-BFED-3A6F-7B59-87D53DE1FB0A}"/>
              </a:ext>
            </a:extLst>
          </p:cNvPr>
          <p:cNvSpPr>
            <a:spLocks noGrp="1"/>
          </p:cNvSpPr>
          <p:nvPr>
            <p:ph idx="1"/>
          </p:nvPr>
        </p:nvSpPr>
        <p:spPr>
          <a:xfrm>
            <a:off x="168675" y="941033"/>
            <a:ext cx="11842811" cy="5756028"/>
          </a:xfrm>
        </p:spPr>
        <p:txBody>
          <a:bodyPr>
            <a:normAutofit lnSpcReduction="10000"/>
          </a:bodyPr>
          <a:lstStyle/>
          <a:p>
            <a:r>
              <a:rPr lang="en-IN" dirty="0"/>
              <a:t>Prosumer Tier-&gt; combines the roles of energy producer and consumer</a:t>
            </a:r>
          </a:p>
          <a:p>
            <a:r>
              <a:rPr lang="en-IN" dirty="0"/>
              <a:t>Distribution Tier-&gt; this part of the grid lies between distribution substation and the end user. It contains two </a:t>
            </a:r>
            <a:r>
              <a:rPr lang="en-IN" dirty="0" err="1"/>
              <a:t>subtiers</a:t>
            </a:r>
            <a:r>
              <a:rPr lang="en-IN" dirty="0"/>
              <a:t>;</a:t>
            </a:r>
          </a:p>
          <a:p>
            <a:pPr lvl="1">
              <a:buFont typeface="Wingdings" panose="05000000000000000000" pitchFamily="2" charset="2"/>
              <a:buChar char="ü"/>
            </a:pPr>
            <a:r>
              <a:rPr lang="en-IN" dirty="0"/>
              <a:t> Distribution level 2 tier: this part of the smart grid network supports metering systems, demand response systems, electric vehicle recharging stations, remote terminal units etc</a:t>
            </a:r>
          </a:p>
          <a:p>
            <a:pPr lvl="1">
              <a:buFont typeface="Wingdings" panose="05000000000000000000" pitchFamily="2" charset="2"/>
              <a:buChar char="ü"/>
            </a:pPr>
            <a:r>
              <a:rPr lang="en-IN" dirty="0"/>
              <a:t>Distribution level 1 tier: it connects the level 2 tier networks to the distribution substation and provides backhaul services to the utility control </a:t>
            </a:r>
            <a:r>
              <a:rPr lang="en-IN" dirty="0" err="1"/>
              <a:t>center</a:t>
            </a:r>
            <a:r>
              <a:rPr lang="en-IN" dirty="0"/>
              <a:t> via the system control tier.</a:t>
            </a:r>
          </a:p>
          <a:p>
            <a:r>
              <a:rPr lang="en-IN" dirty="0"/>
              <a:t>Substation Tier-&gt; this includes all substation networks including transmission and distribution substations.</a:t>
            </a:r>
          </a:p>
          <a:p>
            <a:r>
              <a:rPr lang="en-IN" dirty="0"/>
              <a:t>System Control Tier-&gt; this includes WANs that connect substations with each other and with control </a:t>
            </a:r>
            <a:r>
              <a:rPr lang="en-IN" dirty="0" err="1"/>
              <a:t>centers</a:t>
            </a:r>
            <a:r>
              <a:rPr lang="en-IN" dirty="0"/>
              <a:t>.</a:t>
            </a:r>
          </a:p>
          <a:p>
            <a:r>
              <a:rPr lang="en-IN" dirty="0"/>
              <a:t>Intra-control </a:t>
            </a:r>
            <a:r>
              <a:rPr lang="en-IN" dirty="0" err="1"/>
              <a:t>center</a:t>
            </a:r>
            <a:r>
              <a:rPr lang="en-IN" dirty="0"/>
              <a:t>/intra-data </a:t>
            </a:r>
            <a:r>
              <a:rPr lang="en-IN" dirty="0" err="1"/>
              <a:t>center</a:t>
            </a:r>
            <a:r>
              <a:rPr lang="en-IN" dirty="0"/>
              <a:t> tier-&gt; this includes the utility data </a:t>
            </a:r>
            <a:r>
              <a:rPr lang="en-IN" dirty="0" err="1"/>
              <a:t>centers</a:t>
            </a:r>
            <a:r>
              <a:rPr lang="en-IN" dirty="0"/>
              <a:t> and control </a:t>
            </a:r>
            <a:r>
              <a:rPr lang="en-IN" dirty="0" err="1"/>
              <a:t>centers</a:t>
            </a:r>
            <a:r>
              <a:rPr lang="en-IN" dirty="0"/>
              <a:t>.</a:t>
            </a:r>
          </a:p>
        </p:txBody>
      </p:sp>
    </p:spTree>
    <p:extLst>
      <p:ext uri="{BB962C8B-B14F-4D97-AF65-F5344CB8AC3E}">
        <p14:creationId xmlns:p14="http://schemas.microsoft.com/office/powerpoint/2010/main" val="352202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126A78-6D56-862C-C761-996CF736AB6B}"/>
              </a:ext>
            </a:extLst>
          </p:cNvPr>
          <p:cNvSpPr>
            <a:spLocks noGrp="1"/>
          </p:cNvSpPr>
          <p:nvPr>
            <p:ph idx="1"/>
          </p:nvPr>
        </p:nvSpPr>
        <p:spPr>
          <a:xfrm>
            <a:off x="275208" y="275208"/>
            <a:ext cx="11727402" cy="6418555"/>
          </a:xfrm>
        </p:spPr>
        <p:txBody>
          <a:bodyPr/>
          <a:lstStyle/>
          <a:p>
            <a:r>
              <a:rPr lang="en-IN" dirty="0"/>
              <a:t>Utility Tier-&gt; this tier is home to enterprise campus networks. It is the connection point between the control </a:t>
            </a:r>
            <a:r>
              <a:rPr lang="en-IN" dirty="0" err="1"/>
              <a:t>center</a:t>
            </a:r>
            <a:r>
              <a:rPr lang="en-IN" dirty="0"/>
              <a:t> and the enterprise network which has firewalls with appropriate security policies.</a:t>
            </a:r>
          </a:p>
          <a:p>
            <a:r>
              <a:rPr lang="en-IN" dirty="0"/>
              <a:t>Balancing tier-&gt; it supports connections between third-party power generation operators and balancing authorities.</a:t>
            </a:r>
          </a:p>
          <a:p>
            <a:r>
              <a:rPr lang="en-IN" dirty="0"/>
              <a:t>Interchange Tier-&gt; the network at this tier allows electricity to be bought and sold between utility operators.</a:t>
            </a:r>
          </a:p>
          <a:p>
            <a:r>
              <a:rPr lang="en-IN" dirty="0"/>
              <a:t>Trans-regional/trans-national tier-&gt; most utility grids are interconnected with much larger </a:t>
            </a:r>
            <a:r>
              <a:rPr lang="en-IN" dirty="0" err="1"/>
              <a:t>supergrids</a:t>
            </a:r>
            <a:r>
              <a:rPr lang="en-IN" dirty="0"/>
              <a:t>.</a:t>
            </a:r>
          </a:p>
          <a:p>
            <a:r>
              <a:rPr lang="en-IN" dirty="0"/>
              <a:t>Wide area measurement and control system (WAMCS) tier-&gt; includes connection to a critical component of the power grid, power management units, that are responsible for wide area power measurements across the grid.</a:t>
            </a:r>
          </a:p>
          <a:p>
            <a:pPr marL="0" indent="0">
              <a:buNone/>
            </a:pPr>
            <a:r>
              <a:rPr lang="en-IN" b="1" dirty="0"/>
              <a:t>Examples</a:t>
            </a:r>
            <a:r>
              <a:rPr lang="en-IN" dirty="0"/>
              <a:t>: primary substation </a:t>
            </a:r>
            <a:r>
              <a:rPr lang="en-IN" dirty="0" err="1"/>
              <a:t>GridBlock</a:t>
            </a:r>
            <a:r>
              <a:rPr lang="en-IN" dirty="0"/>
              <a:t>, system control </a:t>
            </a:r>
            <a:r>
              <a:rPr lang="en-IN" dirty="0" err="1"/>
              <a:t>GridBlock</a:t>
            </a:r>
            <a:r>
              <a:rPr lang="en-IN" dirty="0"/>
              <a:t>, Field area network (FAN) </a:t>
            </a:r>
            <a:r>
              <a:rPr lang="en-IN" dirty="0" err="1"/>
              <a:t>GridBlock</a:t>
            </a:r>
            <a:endParaRPr lang="en-IN" dirty="0"/>
          </a:p>
        </p:txBody>
      </p:sp>
    </p:spTree>
    <p:extLst>
      <p:ext uri="{BB962C8B-B14F-4D97-AF65-F5344CB8AC3E}">
        <p14:creationId xmlns:p14="http://schemas.microsoft.com/office/powerpoint/2010/main" val="1601252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E9F3-ABAD-887C-A578-E4779E3D737E}"/>
              </a:ext>
            </a:extLst>
          </p:cNvPr>
          <p:cNvSpPr>
            <a:spLocks noGrp="1"/>
          </p:cNvSpPr>
          <p:nvPr>
            <p:ph type="title"/>
          </p:nvPr>
        </p:nvSpPr>
        <p:spPr>
          <a:xfrm>
            <a:off x="838200" y="97654"/>
            <a:ext cx="10515600" cy="852258"/>
          </a:xfrm>
        </p:spPr>
        <p:txBody>
          <a:bodyPr>
            <a:normAutofit/>
          </a:bodyPr>
          <a:lstStyle/>
          <a:p>
            <a:r>
              <a:rPr lang="en-US" dirty="0"/>
              <a:t>Benefits of </a:t>
            </a:r>
            <a:r>
              <a:rPr lang="en-US" dirty="0" err="1"/>
              <a:t>GridBlocks</a:t>
            </a:r>
            <a:r>
              <a:rPr lang="en-US" dirty="0"/>
              <a:t> Reference Architecture</a:t>
            </a:r>
            <a:endParaRPr lang="en-IN" dirty="0"/>
          </a:p>
        </p:txBody>
      </p:sp>
      <p:sp>
        <p:nvSpPr>
          <p:cNvPr id="3" name="Content Placeholder 2">
            <a:extLst>
              <a:ext uri="{FF2B5EF4-FFF2-40B4-BE49-F238E27FC236}">
                <a16:creationId xmlns:a16="http://schemas.microsoft.com/office/drawing/2014/main" id="{AC652FCE-BE07-4A29-CF76-80312E171FD0}"/>
              </a:ext>
            </a:extLst>
          </p:cNvPr>
          <p:cNvSpPr>
            <a:spLocks noGrp="1"/>
          </p:cNvSpPr>
          <p:nvPr>
            <p:ph idx="1"/>
          </p:nvPr>
        </p:nvSpPr>
        <p:spPr>
          <a:xfrm>
            <a:off x="150920" y="1154096"/>
            <a:ext cx="11780668" cy="5450889"/>
          </a:xfrm>
        </p:spPr>
        <p:txBody>
          <a:bodyPr/>
          <a:lstStyle/>
          <a:p>
            <a:pPr marL="514350" indent="-514350">
              <a:buFont typeface="+mj-lt"/>
              <a:buAutoNum type="arabicPeriod"/>
            </a:pPr>
            <a:r>
              <a:rPr lang="en-US" dirty="0"/>
              <a:t>Details a flexible tier-based model that supports incremental improvements to tiers of the grid.</a:t>
            </a:r>
          </a:p>
          <a:p>
            <a:pPr marL="514350" indent="-514350">
              <a:buFont typeface="+mj-lt"/>
              <a:buAutoNum type="arabicPeriod"/>
            </a:pPr>
            <a:r>
              <a:rPr lang="en-US" dirty="0"/>
              <a:t>Helps enable secure integration of both new and legacy technologies, improving overall manageability and visibility of network elements.</a:t>
            </a:r>
          </a:p>
          <a:p>
            <a:pPr marL="514350" indent="-514350">
              <a:buFont typeface="+mj-lt"/>
              <a:buAutoNum type="arabicPeriod"/>
            </a:pPr>
            <a:r>
              <a:rPr lang="en-US" dirty="0"/>
              <a:t>Builds on open standard primarily IP, preventing vendor dependency and also supporting interoperability and thus promoting lower costs.</a:t>
            </a:r>
          </a:p>
          <a:p>
            <a:pPr marL="514350" indent="-514350">
              <a:buFont typeface="+mj-lt"/>
              <a:buAutoNum type="arabicPeriod"/>
            </a:pPr>
            <a:r>
              <a:rPr lang="en-US" dirty="0"/>
              <a:t>Enables the consolidation and convergence of utility network, which has the effect of reducing operational and capital costs while creating new value through increased functionality.</a:t>
            </a:r>
          </a:p>
          <a:p>
            <a:pPr marL="514350" indent="-514350">
              <a:buFont typeface="+mj-lt"/>
              <a:buAutoNum type="arabicPeriod"/>
            </a:pPr>
            <a:r>
              <a:rPr lang="en-US" dirty="0"/>
              <a:t>Provides a digitization roadmap for utilities, allowing them to modernize different parts of the grid in stages.</a:t>
            </a:r>
          </a:p>
          <a:p>
            <a:pPr marL="514350" indent="-514350">
              <a:buFont typeface="+mj-lt"/>
              <a:buAutoNum type="arabicPeriod"/>
            </a:pPr>
            <a:endParaRPr lang="en-IN" dirty="0"/>
          </a:p>
        </p:txBody>
      </p:sp>
    </p:spTree>
    <p:extLst>
      <p:ext uri="{BB962C8B-B14F-4D97-AF65-F5344CB8AC3E}">
        <p14:creationId xmlns:p14="http://schemas.microsoft.com/office/powerpoint/2010/main" val="2573438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31FF-AE4E-DCBA-DE80-104D288FCE5C}"/>
              </a:ext>
            </a:extLst>
          </p:cNvPr>
          <p:cNvSpPr>
            <a:spLocks noGrp="1"/>
          </p:cNvSpPr>
          <p:nvPr>
            <p:ph type="title"/>
          </p:nvPr>
        </p:nvSpPr>
        <p:spPr>
          <a:xfrm>
            <a:off x="634013" y="134305"/>
            <a:ext cx="10515600" cy="646929"/>
          </a:xfrm>
        </p:spPr>
        <p:txBody>
          <a:bodyPr>
            <a:normAutofit fontScale="90000"/>
          </a:bodyPr>
          <a:lstStyle/>
          <a:p>
            <a:r>
              <a:rPr lang="en-IN" dirty="0"/>
              <a:t>Smart and connected cities</a:t>
            </a:r>
          </a:p>
        </p:txBody>
      </p:sp>
      <p:sp>
        <p:nvSpPr>
          <p:cNvPr id="3" name="Content Placeholder 2">
            <a:extLst>
              <a:ext uri="{FF2B5EF4-FFF2-40B4-BE49-F238E27FC236}">
                <a16:creationId xmlns:a16="http://schemas.microsoft.com/office/drawing/2014/main" id="{3A22680C-A123-7B3E-DEB4-86DCD3141949}"/>
              </a:ext>
            </a:extLst>
          </p:cNvPr>
          <p:cNvSpPr>
            <a:spLocks noGrp="1"/>
          </p:cNvSpPr>
          <p:nvPr>
            <p:ph idx="1"/>
          </p:nvPr>
        </p:nvSpPr>
        <p:spPr>
          <a:xfrm>
            <a:off x="257452" y="1047564"/>
            <a:ext cx="11727402" cy="5566299"/>
          </a:xfrm>
        </p:spPr>
        <p:txBody>
          <a:bodyPr/>
          <a:lstStyle/>
          <a:p>
            <a:r>
              <a:rPr lang="en-IN" dirty="0"/>
              <a:t>An IoT strategy for smart cities</a:t>
            </a:r>
          </a:p>
          <a:p>
            <a:pPr lvl="1">
              <a:buFont typeface="Wingdings" panose="05000000000000000000" pitchFamily="2" charset="2"/>
              <a:buChar char="q"/>
            </a:pPr>
            <a:r>
              <a:rPr lang="en-IN" dirty="0"/>
              <a:t>Smart buildings</a:t>
            </a:r>
          </a:p>
          <a:p>
            <a:pPr lvl="1">
              <a:buFont typeface="Wingdings" panose="05000000000000000000" pitchFamily="2" charset="2"/>
              <a:buChar char="q"/>
            </a:pPr>
            <a:r>
              <a:rPr lang="en-IN" dirty="0"/>
              <a:t>Gas monitoring</a:t>
            </a:r>
          </a:p>
          <a:p>
            <a:pPr lvl="1">
              <a:buFont typeface="Wingdings" panose="05000000000000000000" pitchFamily="2" charset="2"/>
              <a:buChar char="q"/>
            </a:pPr>
            <a:r>
              <a:rPr lang="en-IN" dirty="0"/>
              <a:t>Smart parking</a:t>
            </a:r>
          </a:p>
          <a:p>
            <a:pPr lvl="1">
              <a:buFont typeface="Wingdings" panose="05000000000000000000" pitchFamily="2" charset="2"/>
              <a:buChar char="q"/>
            </a:pPr>
            <a:r>
              <a:rPr lang="en-IN" dirty="0"/>
              <a:t>Water management</a:t>
            </a:r>
          </a:p>
          <a:p>
            <a:pPr lvl="1">
              <a:buFont typeface="Wingdings" panose="05000000000000000000" pitchFamily="2" charset="2"/>
              <a:buChar char="q"/>
            </a:pPr>
            <a:r>
              <a:rPr lang="en-IN" dirty="0"/>
              <a:t>Road pricing</a:t>
            </a:r>
          </a:p>
          <a:p>
            <a:r>
              <a:rPr lang="en-IN" dirty="0"/>
              <a:t>Smart city IoT architecture</a:t>
            </a:r>
          </a:p>
          <a:p>
            <a:r>
              <a:rPr lang="en-IN" dirty="0"/>
              <a:t>Smart city security architecture</a:t>
            </a:r>
          </a:p>
          <a:p>
            <a:r>
              <a:rPr lang="en-IN" dirty="0"/>
              <a:t>Smart city use-case examples</a:t>
            </a:r>
          </a:p>
        </p:txBody>
      </p:sp>
    </p:spTree>
    <p:extLst>
      <p:ext uri="{BB962C8B-B14F-4D97-AF65-F5344CB8AC3E}">
        <p14:creationId xmlns:p14="http://schemas.microsoft.com/office/powerpoint/2010/main" val="348670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3DB0-BD04-7FD9-B450-D4E065595990}"/>
              </a:ext>
            </a:extLst>
          </p:cNvPr>
          <p:cNvSpPr>
            <a:spLocks noGrp="1"/>
          </p:cNvSpPr>
          <p:nvPr>
            <p:ph type="title"/>
          </p:nvPr>
        </p:nvSpPr>
        <p:spPr>
          <a:xfrm>
            <a:off x="412072" y="18256"/>
            <a:ext cx="10515600" cy="662782"/>
          </a:xfrm>
        </p:spPr>
        <p:txBody>
          <a:bodyPr>
            <a:normAutofit fontScale="90000"/>
          </a:bodyPr>
          <a:lstStyle/>
          <a:p>
            <a:r>
              <a:rPr lang="en-IN" dirty="0"/>
              <a:t>Smart City IoT Architecture</a:t>
            </a:r>
          </a:p>
        </p:txBody>
      </p:sp>
      <p:pic>
        <p:nvPicPr>
          <p:cNvPr id="5" name="Content Placeholder 4">
            <a:extLst>
              <a:ext uri="{FF2B5EF4-FFF2-40B4-BE49-F238E27FC236}">
                <a16:creationId xmlns:a16="http://schemas.microsoft.com/office/drawing/2014/main" id="{C6EAD8A8-BC9D-C3DD-363F-49E308C88C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032" y="681038"/>
            <a:ext cx="10835936" cy="6065991"/>
          </a:xfrm>
        </p:spPr>
      </p:pic>
    </p:spTree>
    <p:extLst>
      <p:ext uri="{BB962C8B-B14F-4D97-AF65-F5344CB8AC3E}">
        <p14:creationId xmlns:p14="http://schemas.microsoft.com/office/powerpoint/2010/main" val="1617350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A36E7-C416-2D06-37EB-2C8FA3ABFA9A}"/>
              </a:ext>
            </a:extLst>
          </p:cNvPr>
          <p:cNvSpPr>
            <a:spLocks noGrp="1"/>
          </p:cNvSpPr>
          <p:nvPr>
            <p:ph type="title"/>
          </p:nvPr>
        </p:nvSpPr>
        <p:spPr>
          <a:xfrm>
            <a:off x="651769" y="149517"/>
            <a:ext cx="10515600" cy="531520"/>
          </a:xfrm>
        </p:spPr>
        <p:txBody>
          <a:bodyPr>
            <a:normAutofit fontScale="90000"/>
          </a:bodyPr>
          <a:lstStyle/>
          <a:p>
            <a:r>
              <a:rPr lang="en-IN" dirty="0"/>
              <a:t>Street Layer</a:t>
            </a:r>
          </a:p>
        </p:txBody>
      </p:sp>
      <p:sp>
        <p:nvSpPr>
          <p:cNvPr id="3" name="Content Placeholder 2">
            <a:extLst>
              <a:ext uri="{FF2B5EF4-FFF2-40B4-BE49-F238E27FC236}">
                <a16:creationId xmlns:a16="http://schemas.microsoft.com/office/drawing/2014/main" id="{A11E018A-8E04-EAF0-492E-125648378156}"/>
              </a:ext>
            </a:extLst>
          </p:cNvPr>
          <p:cNvSpPr>
            <a:spLocks noGrp="1"/>
          </p:cNvSpPr>
          <p:nvPr>
            <p:ph idx="1"/>
          </p:nvPr>
        </p:nvSpPr>
        <p:spPr>
          <a:xfrm>
            <a:off x="363984" y="1074198"/>
            <a:ext cx="11469950" cy="5504155"/>
          </a:xfrm>
        </p:spPr>
        <p:txBody>
          <a:bodyPr/>
          <a:lstStyle/>
          <a:p>
            <a:r>
              <a:rPr lang="en-IN" dirty="0"/>
              <a:t>It is composed of devices and sensors that collect data and take action based on instructions from the overall solution, as well as the networking components needed to aggregate and collect data.</a:t>
            </a:r>
          </a:p>
          <a:p>
            <a:r>
              <a:rPr lang="en-IN" dirty="0"/>
              <a:t>Variety of sensors are used at the street layer are:</a:t>
            </a:r>
          </a:p>
          <a:p>
            <a:pPr>
              <a:buFont typeface="Wingdings" panose="05000000000000000000" pitchFamily="2" charset="2"/>
              <a:buChar char="ü"/>
            </a:pPr>
            <a:r>
              <a:rPr lang="en-IN" dirty="0"/>
              <a:t>Magnetic sensor-&gt; for parking</a:t>
            </a:r>
          </a:p>
          <a:p>
            <a:pPr>
              <a:buFont typeface="Wingdings" panose="05000000000000000000" pitchFamily="2" charset="2"/>
              <a:buChar char="ü"/>
            </a:pPr>
            <a:r>
              <a:rPr lang="en-IN" dirty="0"/>
              <a:t>Lighting control sensor-&gt; can dim and brighten lights</a:t>
            </a:r>
          </a:p>
          <a:p>
            <a:pPr>
              <a:buFont typeface="Wingdings" panose="05000000000000000000" pitchFamily="2" charset="2"/>
              <a:buChar char="ü"/>
            </a:pPr>
            <a:r>
              <a:rPr lang="en-IN" dirty="0"/>
              <a:t>Video camera sensor-&gt;  detecting vehicles in traffic</a:t>
            </a:r>
          </a:p>
          <a:p>
            <a:pPr>
              <a:buFont typeface="Wingdings" panose="05000000000000000000" pitchFamily="2" charset="2"/>
              <a:buChar char="ü"/>
            </a:pPr>
            <a:r>
              <a:rPr lang="en-IN" dirty="0"/>
              <a:t>Air quality sensor-&gt; can detect and measure gas and particular matter concentrations in air</a:t>
            </a:r>
          </a:p>
          <a:p>
            <a:pPr>
              <a:buFont typeface="Wingdings" panose="05000000000000000000" pitchFamily="2" charset="2"/>
              <a:buChar char="ü"/>
            </a:pPr>
            <a:r>
              <a:rPr lang="en-IN" dirty="0"/>
              <a:t>Device counter sensors-&gt; calculate number of devices in a particular area</a:t>
            </a:r>
          </a:p>
        </p:txBody>
      </p:sp>
    </p:spTree>
    <p:extLst>
      <p:ext uri="{BB962C8B-B14F-4D97-AF65-F5344CB8AC3E}">
        <p14:creationId xmlns:p14="http://schemas.microsoft.com/office/powerpoint/2010/main" val="1348242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E087-D335-1735-184D-E7EBB1EB6A2C}"/>
              </a:ext>
            </a:extLst>
          </p:cNvPr>
          <p:cNvSpPr>
            <a:spLocks noGrp="1"/>
          </p:cNvSpPr>
          <p:nvPr>
            <p:ph type="title"/>
          </p:nvPr>
        </p:nvSpPr>
        <p:spPr>
          <a:xfrm>
            <a:off x="699116" y="0"/>
            <a:ext cx="10515600" cy="700195"/>
          </a:xfrm>
        </p:spPr>
        <p:txBody>
          <a:bodyPr/>
          <a:lstStyle/>
          <a:p>
            <a:r>
              <a:rPr lang="en-IN" dirty="0"/>
              <a:t>City Layer</a:t>
            </a:r>
          </a:p>
        </p:txBody>
      </p:sp>
      <p:sp>
        <p:nvSpPr>
          <p:cNvPr id="3" name="Content Placeholder 2">
            <a:extLst>
              <a:ext uri="{FF2B5EF4-FFF2-40B4-BE49-F238E27FC236}">
                <a16:creationId xmlns:a16="http://schemas.microsoft.com/office/drawing/2014/main" id="{04BE8C1F-834B-DF20-F9DE-E328EC0A141F}"/>
              </a:ext>
            </a:extLst>
          </p:cNvPr>
          <p:cNvSpPr>
            <a:spLocks noGrp="1"/>
          </p:cNvSpPr>
          <p:nvPr>
            <p:ph idx="1"/>
          </p:nvPr>
        </p:nvSpPr>
        <p:spPr>
          <a:xfrm>
            <a:off x="177553" y="700195"/>
            <a:ext cx="11603115" cy="6046833"/>
          </a:xfrm>
        </p:spPr>
        <p:txBody>
          <a:bodyPr>
            <a:normAutofit/>
          </a:bodyPr>
          <a:lstStyle/>
          <a:p>
            <a:r>
              <a:rPr lang="en-IN" sz="2400" dirty="0"/>
              <a:t>Network routers and switches are deployed in city layer to aggregate data collected by sensors and the end-node network into a single transport network</a:t>
            </a:r>
          </a:p>
        </p:txBody>
      </p:sp>
      <p:pic>
        <p:nvPicPr>
          <p:cNvPr id="7" name="Picture 6">
            <a:extLst>
              <a:ext uri="{FF2B5EF4-FFF2-40B4-BE49-F238E27FC236}">
                <a16:creationId xmlns:a16="http://schemas.microsoft.com/office/drawing/2014/main" id="{3EFB6723-D9FB-86D0-1F15-C4474D4B1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405" y="1549170"/>
            <a:ext cx="6459410" cy="5197857"/>
          </a:xfrm>
          <a:prstGeom prst="rect">
            <a:avLst/>
          </a:prstGeom>
        </p:spPr>
      </p:pic>
    </p:spTree>
    <p:extLst>
      <p:ext uri="{BB962C8B-B14F-4D97-AF65-F5344CB8AC3E}">
        <p14:creationId xmlns:p14="http://schemas.microsoft.com/office/powerpoint/2010/main" val="2771326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167E7-C49E-13BD-77A9-62B3FF193948}"/>
              </a:ext>
            </a:extLst>
          </p:cNvPr>
          <p:cNvSpPr>
            <a:spLocks noGrp="1"/>
          </p:cNvSpPr>
          <p:nvPr>
            <p:ph type="title"/>
          </p:nvPr>
        </p:nvSpPr>
        <p:spPr>
          <a:xfrm>
            <a:off x="678402" y="41342"/>
            <a:ext cx="10515600" cy="488271"/>
          </a:xfrm>
        </p:spPr>
        <p:txBody>
          <a:bodyPr>
            <a:normAutofit fontScale="90000"/>
          </a:bodyPr>
          <a:lstStyle/>
          <a:p>
            <a:r>
              <a:rPr lang="en-IN" dirty="0"/>
              <a:t>Cisco IoT System</a:t>
            </a:r>
          </a:p>
        </p:txBody>
      </p:sp>
      <p:sp>
        <p:nvSpPr>
          <p:cNvPr id="3" name="Content Placeholder 2">
            <a:extLst>
              <a:ext uri="{FF2B5EF4-FFF2-40B4-BE49-F238E27FC236}">
                <a16:creationId xmlns:a16="http://schemas.microsoft.com/office/drawing/2014/main" id="{7C5DEF73-4132-B82D-A0C7-063A77E580CE}"/>
              </a:ext>
            </a:extLst>
          </p:cNvPr>
          <p:cNvSpPr>
            <a:spLocks noGrp="1"/>
          </p:cNvSpPr>
          <p:nvPr>
            <p:ph idx="1"/>
          </p:nvPr>
        </p:nvSpPr>
        <p:spPr>
          <a:xfrm>
            <a:off x="124287" y="701337"/>
            <a:ext cx="12002610" cy="5871186"/>
          </a:xfrm>
        </p:spPr>
        <p:txBody>
          <a:bodyPr>
            <a:normAutofit/>
          </a:bodyPr>
          <a:lstStyle/>
          <a:p>
            <a:r>
              <a:rPr lang="en-US" sz="2000" dirty="0"/>
              <a:t>Deploying IoT requires configuring and managing countless assets and dealing with complex operational and industry requirements. Moreover, it creates potential blind spots that increases security risks.</a:t>
            </a:r>
          </a:p>
          <a:p>
            <a:r>
              <a:rPr lang="en-US" sz="2000" dirty="0"/>
              <a:t>Cisco provides the most secure dependable IoT platform in the market.</a:t>
            </a:r>
            <a:endParaRPr lang="en-IN" sz="2000" dirty="0"/>
          </a:p>
        </p:txBody>
      </p:sp>
      <p:pic>
        <p:nvPicPr>
          <p:cNvPr id="5" name="Picture 4">
            <a:extLst>
              <a:ext uri="{FF2B5EF4-FFF2-40B4-BE49-F238E27FC236}">
                <a16:creationId xmlns:a16="http://schemas.microsoft.com/office/drawing/2014/main" id="{F42F7F7D-C872-990E-F408-85519A2F7F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565" y="1840039"/>
            <a:ext cx="8861398" cy="4976619"/>
          </a:xfrm>
          <a:prstGeom prst="rect">
            <a:avLst/>
          </a:prstGeom>
        </p:spPr>
      </p:pic>
    </p:spTree>
    <p:extLst>
      <p:ext uri="{BB962C8B-B14F-4D97-AF65-F5344CB8AC3E}">
        <p14:creationId xmlns:p14="http://schemas.microsoft.com/office/powerpoint/2010/main" val="740347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D15AA-B04C-BF72-6A48-71728C9C1F7C}"/>
              </a:ext>
            </a:extLst>
          </p:cNvPr>
          <p:cNvSpPr>
            <a:spLocks noGrp="1"/>
          </p:cNvSpPr>
          <p:nvPr>
            <p:ph type="title"/>
          </p:nvPr>
        </p:nvSpPr>
        <p:spPr>
          <a:xfrm>
            <a:off x="598503" y="18256"/>
            <a:ext cx="10515600" cy="662782"/>
          </a:xfrm>
        </p:spPr>
        <p:txBody>
          <a:bodyPr>
            <a:normAutofit fontScale="90000"/>
          </a:bodyPr>
          <a:lstStyle/>
          <a:p>
            <a:r>
              <a:rPr lang="en-IN" dirty="0"/>
              <a:t>Data </a:t>
            </a:r>
            <a:r>
              <a:rPr lang="en-IN" dirty="0" err="1"/>
              <a:t>Center</a:t>
            </a:r>
            <a:r>
              <a:rPr lang="en-IN" dirty="0"/>
              <a:t> Layer</a:t>
            </a:r>
          </a:p>
        </p:txBody>
      </p:sp>
      <p:sp>
        <p:nvSpPr>
          <p:cNvPr id="3" name="Content Placeholder 2">
            <a:extLst>
              <a:ext uri="{FF2B5EF4-FFF2-40B4-BE49-F238E27FC236}">
                <a16:creationId xmlns:a16="http://schemas.microsoft.com/office/drawing/2014/main" id="{14A72F47-2D63-F16D-ECE8-01B824A2DF1F}"/>
              </a:ext>
            </a:extLst>
          </p:cNvPr>
          <p:cNvSpPr>
            <a:spLocks noGrp="1"/>
          </p:cNvSpPr>
          <p:nvPr>
            <p:ph idx="1"/>
          </p:nvPr>
        </p:nvSpPr>
        <p:spPr>
          <a:xfrm>
            <a:off x="230819" y="923278"/>
            <a:ext cx="11816179" cy="5708341"/>
          </a:xfrm>
        </p:spPr>
        <p:txBody>
          <a:bodyPr>
            <a:normAutofit/>
          </a:bodyPr>
          <a:lstStyle/>
          <a:p>
            <a:r>
              <a:rPr lang="en-IN" sz="2000" dirty="0"/>
              <a:t>Ultimately, data collected from the sensors is sent to data </a:t>
            </a:r>
            <a:r>
              <a:rPr lang="en-IN" sz="2000" dirty="0" err="1"/>
              <a:t>center</a:t>
            </a:r>
            <a:r>
              <a:rPr lang="en-IN" sz="2000" dirty="0"/>
              <a:t>, where it can be processed and correlated. Based on this processing of data, meaningful information and trends can be derived.</a:t>
            </a:r>
          </a:p>
        </p:txBody>
      </p:sp>
      <p:pic>
        <p:nvPicPr>
          <p:cNvPr id="5" name="Picture 4">
            <a:extLst>
              <a:ext uri="{FF2B5EF4-FFF2-40B4-BE49-F238E27FC236}">
                <a16:creationId xmlns:a16="http://schemas.microsoft.com/office/drawing/2014/main" id="{0C7EB983-9A00-9723-A349-D4315BE08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880" y="1935332"/>
            <a:ext cx="8327254" cy="4776185"/>
          </a:xfrm>
          <a:prstGeom prst="rect">
            <a:avLst/>
          </a:prstGeom>
        </p:spPr>
      </p:pic>
    </p:spTree>
    <p:extLst>
      <p:ext uri="{BB962C8B-B14F-4D97-AF65-F5344CB8AC3E}">
        <p14:creationId xmlns:p14="http://schemas.microsoft.com/office/powerpoint/2010/main" val="1603353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41D02-508E-0D76-78FE-E5DA90F0144F}"/>
              </a:ext>
            </a:extLst>
          </p:cNvPr>
          <p:cNvSpPr>
            <a:spLocks noGrp="1"/>
          </p:cNvSpPr>
          <p:nvPr>
            <p:ph type="title"/>
          </p:nvPr>
        </p:nvSpPr>
        <p:spPr>
          <a:xfrm>
            <a:off x="838200" y="159799"/>
            <a:ext cx="10515600" cy="816746"/>
          </a:xfrm>
        </p:spPr>
        <p:txBody>
          <a:bodyPr>
            <a:normAutofit/>
          </a:bodyPr>
          <a:lstStyle/>
          <a:p>
            <a:r>
              <a:rPr lang="en-IN" dirty="0"/>
              <a:t>Service Layer</a:t>
            </a:r>
          </a:p>
        </p:txBody>
      </p:sp>
      <p:sp>
        <p:nvSpPr>
          <p:cNvPr id="3" name="Content Placeholder 2">
            <a:extLst>
              <a:ext uri="{FF2B5EF4-FFF2-40B4-BE49-F238E27FC236}">
                <a16:creationId xmlns:a16="http://schemas.microsoft.com/office/drawing/2014/main" id="{418BAC84-0993-7852-25C1-8CC543F3E381}"/>
              </a:ext>
            </a:extLst>
          </p:cNvPr>
          <p:cNvSpPr>
            <a:spLocks noGrp="1"/>
          </p:cNvSpPr>
          <p:nvPr>
            <p:ph idx="1"/>
          </p:nvPr>
        </p:nvSpPr>
        <p:spPr>
          <a:xfrm>
            <a:off x="838200" y="1269506"/>
            <a:ext cx="10515600" cy="4962617"/>
          </a:xfrm>
        </p:spPr>
        <p:txBody>
          <a:bodyPr/>
          <a:lstStyle/>
          <a:p>
            <a:r>
              <a:rPr lang="en-IN" dirty="0"/>
              <a:t>Finally, the services that the measured data can provide to different users within the smart city show the true value of connectivity.</a:t>
            </a:r>
          </a:p>
          <a:p>
            <a:r>
              <a:rPr lang="en-IN" dirty="0"/>
              <a:t>The collected data should be visualized according to the specific needs of each consumer of that data and the particular user experience requirements and individual use cases.</a:t>
            </a:r>
          </a:p>
          <a:p>
            <a:r>
              <a:rPr lang="en-IN" dirty="0"/>
              <a:t>Example: parking data indicates which spots are and aren’t currently occupied can drive a citizen parking app with a map of available parking spots</a:t>
            </a:r>
          </a:p>
        </p:txBody>
      </p:sp>
    </p:spTree>
    <p:extLst>
      <p:ext uri="{BB962C8B-B14F-4D97-AF65-F5344CB8AC3E}">
        <p14:creationId xmlns:p14="http://schemas.microsoft.com/office/powerpoint/2010/main" val="221658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CE62-2ADA-C3B6-B6FC-CABA4CDA88C5}"/>
              </a:ext>
            </a:extLst>
          </p:cNvPr>
          <p:cNvSpPr>
            <a:spLocks noGrp="1"/>
          </p:cNvSpPr>
          <p:nvPr>
            <p:ph type="title"/>
          </p:nvPr>
        </p:nvSpPr>
        <p:spPr>
          <a:xfrm>
            <a:off x="527481" y="149517"/>
            <a:ext cx="10515600" cy="531520"/>
          </a:xfrm>
        </p:spPr>
        <p:txBody>
          <a:bodyPr>
            <a:normAutofit fontScale="90000"/>
          </a:bodyPr>
          <a:lstStyle/>
          <a:p>
            <a:r>
              <a:rPr lang="en-IN" dirty="0"/>
              <a:t>Smart City Use-case Examples</a:t>
            </a:r>
          </a:p>
        </p:txBody>
      </p:sp>
      <p:sp>
        <p:nvSpPr>
          <p:cNvPr id="3" name="Content Placeholder 2">
            <a:extLst>
              <a:ext uri="{FF2B5EF4-FFF2-40B4-BE49-F238E27FC236}">
                <a16:creationId xmlns:a16="http://schemas.microsoft.com/office/drawing/2014/main" id="{08E71E4A-605F-5041-E2FD-574E558D08DE}"/>
              </a:ext>
            </a:extLst>
          </p:cNvPr>
          <p:cNvSpPr>
            <a:spLocks noGrp="1"/>
          </p:cNvSpPr>
          <p:nvPr>
            <p:ph idx="1"/>
          </p:nvPr>
        </p:nvSpPr>
        <p:spPr>
          <a:xfrm>
            <a:off x="435005" y="923278"/>
            <a:ext cx="11523215" cy="5708341"/>
          </a:xfrm>
        </p:spPr>
        <p:txBody>
          <a:bodyPr/>
          <a:lstStyle/>
          <a:p>
            <a:pPr marL="0" indent="0">
              <a:buNone/>
            </a:pPr>
            <a:r>
              <a:rPr lang="en-IN" b="1" dirty="0"/>
              <a:t>Smart Lighting-&gt;</a:t>
            </a:r>
          </a:p>
          <a:p>
            <a:pPr marL="0" indent="0">
              <a:buNone/>
            </a:pPr>
            <a:r>
              <a:rPr lang="en-IN" sz="2000" dirty="0"/>
              <a:t>Of all urban utilities, street lighting comprises one of the largest expense in a municipality’s utility bill. The installation of smart street lighting solution can provide significant energy saving using LED technology.</a:t>
            </a:r>
          </a:p>
          <a:p>
            <a:pPr marL="0" indent="0">
              <a:buNone/>
            </a:pPr>
            <a:endParaRPr lang="en-IN" dirty="0"/>
          </a:p>
        </p:txBody>
      </p:sp>
      <p:pic>
        <p:nvPicPr>
          <p:cNvPr id="5" name="Picture 4">
            <a:extLst>
              <a:ext uri="{FF2B5EF4-FFF2-40B4-BE49-F238E27FC236}">
                <a16:creationId xmlns:a16="http://schemas.microsoft.com/office/drawing/2014/main" id="{EE5C7E7A-DDCC-FD1C-A1D4-FA3D40EF4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656" y="2228295"/>
            <a:ext cx="6897950" cy="4629705"/>
          </a:xfrm>
          <a:prstGeom prst="rect">
            <a:avLst/>
          </a:prstGeom>
        </p:spPr>
      </p:pic>
    </p:spTree>
    <p:extLst>
      <p:ext uri="{BB962C8B-B14F-4D97-AF65-F5344CB8AC3E}">
        <p14:creationId xmlns:p14="http://schemas.microsoft.com/office/powerpoint/2010/main" val="1145171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E27DB1-3FDE-FBE5-CB6C-E8F4AFD14191}"/>
              </a:ext>
            </a:extLst>
          </p:cNvPr>
          <p:cNvSpPr>
            <a:spLocks noGrp="1"/>
          </p:cNvSpPr>
          <p:nvPr>
            <p:ph idx="1"/>
          </p:nvPr>
        </p:nvSpPr>
        <p:spPr>
          <a:xfrm>
            <a:off x="106532" y="213064"/>
            <a:ext cx="12011488" cy="6533965"/>
          </a:xfrm>
        </p:spPr>
        <p:txBody>
          <a:bodyPr/>
          <a:lstStyle/>
          <a:p>
            <a:pPr marL="0" indent="0">
              <a:buNone/>
            </a:pPr>
            <a:r>
              <a:rPr lang="en-IN" b="1" dirty="0"/>
              <a:t>Smart Parking-&gt;</a:t>
            </a:r>
          </a:p>
          <a:p>
            <a:pPr marL="0" indent="0">
              <a:buNone/>
            </a:pPr>
            <a:r>
              <a:rPr lang="en-IN" sz="2000" dirty="0"/>
              <a:t>Added traffic congestion is one consequence of drivers looking for parking space and it has several consequences:</a:t>
            </a:r>
          </a:p>
          <a:p>
            <a:r>
              <a:rPr lang="en-IN" sz="2000" dirty="0"/>
              <a:t>Contributes to pollution</a:t>
            </a:r>
          </a:p>
          <a:p>
            <a:r>
              <a:rPr lang="en-IN" sz="2000" dirty="0"/>
              <a:t>Causes motorist frustration</a:t>
            </a:r>
          </a:p>
          <a:p>
            <a:r>
              <a:rPr lang="en-IN" sz="2000" dirty="0"/>
              <a:t>Increases traffic incidents</a:t>
            </a:r>
          </a:p>
          <a:p>
            <a:r>
              <a:rPr lang="en-IN" sz="2000" dirty="0"/>
              <a:t>Revenue loss</a:t>
            </a:r>
          </a:p>
          <a:p>
            <a:pPr>
              <a:buFont typeface="Wingdings" panose="05000000000000000000" pitchFamily="2" charset="2"/>
              <a:buChar char="Ø"/>
            </a:pPr>
            <a:r>
              <a:rPr lang="en-IN" sz="2000" dirty="0"/>
              <a:t>One option for solving urban </a:t>
            </a:r>
            <a:r>
              <a:rPr lang="en-IN" sz="2000" dirty="0" err="1"/>
              <a:t>center</a:t>
            </a:r>
            <a:r>
              <a:rPr lang="en-IN" sz="2000" dirty="0"/>
              <a:t> traffic issues is to repurpose dense urban space to create additional parking infrastructure.</a:t>
            </a:r>
          </a:p>
          <a:p>
            <a:pPr>
              <a:buFont typeface="Wingdings" panose="05000000000000000000" pitchFamily="2" charset="2"/>
              <a:buChar char="Ø"/>
            </a:pPr>
            <a:r>
              <a:rPr lang="en-IN" sz="2000" dirty="0"/>
              <a:t>Smart parking sensors are typically event-driven objects. A sensor detects an event and identifies it based on time or analysis. The event is transmitted through the device’s communication protocol to an access point or gateway which forwards the event data to through the city layer. The gateway sends it to the cloud or fog application, where it is normalized. An application shows the parking event on operator dashboards or personal smart phones, where an action can be taken.</a:t>
            </a:r>
          </a:p>
          <a:p>
            <a:pPr>
              <a:buFont typeface="Wingdings" panose="05000000000000000000" pitchFamily="2" charset="2"/>
              <a:buChar char="Ø"/>
            </a:pPr>
            <a:r>
              <a:rPr lang="en-IN" sz="2000" dirty="0"/>
              <a:t>Smart parking has 3 users that applications must support through aggregated data:</a:t>
            </a:r>
          </a:p>
          <a:p>
            <a:pPr>
              <a:buFont typeface="Wingdings" panose="05000000000000000000" pitchFamily="2" charset="2"/>
              <a:buChar char="v"/>
            </a:pPr>
            <a:r>
              <a:rPr lang="en-IN" sz="2000" dirty="0"/>
              <a:t>City Operators</a:t>
            </a:r>
          </a:p>
          <a:p>
            <a:pPr>
              <a:buFont typeface="Wingdings" panose="05000000000000000000" pitchFamily="2" charset="2"/>
              <a:buChar char="v"/>
            </a:pPr>
            <a:r>
              <a:rPr lang="en-IN" sz="2000" dirty="0"/>
              <a:t>Parking enforcement officers</a:t>
            </a:r>
          </a:p>
          <a:p>
            <a:pPr>
              <a:buFont typeface="Wingdings" panose="05000000000000000000" pitchFamily="2" charset="2"/>
              <a:buChar char="v"/>
            </a:pPr>
            <a:r>
              <a:rPr lang="en-IN" sz="2000" dirty="0"/>
              <a:t>Citizens</a:t>
            </a:r>
          </a:p>
        </p:txBody>
      </p:sp>
    </p:spTree>
    <p:extLst>
      <p:ext uri="{BB962C8B-B14F-4D97-AF65-F5344CB8AC3E}">
        <p14:creationId xmlns:p14="http://schemas.microsoft.com/office/powerpoint/2010/main" val="3426412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FBD0AE-94BE-F883-BCC4-0C4418E74B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6040" y="905522"/>
            <a:ext cx="8575828" cy="5805996"/>
          </a:xfrm>
        </p:spPr>
      </p:pic>
    </p:spTree>
    <p:extLst>
      <p:ext uri="{BB962C8B-B14F-4D97-AF65-F5344CB8AC3E}">
        <p14:creationId xmlns:p14="http://schemas.microsoft.com/office/powerpoint/2010/main" val="96640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DDE8A7-FFD6-5E26-F79B-17B401F76A03}"/>
              </a:ext>
            </a:extLst>
          </p:cNvPr>
          <p:cNvSpPr>
            <a:spLocks noGrp="1"/>
          </p:cNvSpPr>
          <p:nvPr>
            <p:ph idx="1"/>
          </p:nvPr>
        </p:nvSpPr>
        <p:spPr>
          <a:xfrm>
            <a:off x="221942" y="257452"/>
            <a:ext cx="11816178" cy="6454066"/>
          </a:xfrm>
        </p:spPr>
        <p:txBody>
          <a:bodyPr/>
          <a:lstStyle/>
          <a:p>
            <a:pPr marL="0" indent="0">
              <a:buNone/>
            </a:pPr>
            <a:r>
              <a:rPr lang="en-IN" b="1" dirty="0"/>
              <a:t>Smart Traffic Control-&gt;</a:t>
            </a:r>
          </a:p>
          <a:p>
            <a:pPr marL="0" indent="0">
              <a:buNone/>
            </a:pPr>
            <a:r>
              <a:rPr lang="en-IN" sz="2000" dirty="0"/>
              <a:t>A smart city traffic solution would combine crowd counts, transit information, vehicle counts etc., and send events regarding incidents on the road so that other controllers on the street could take action.</a:t>
            </a:r>
          </a:p>
        </p:txBody>
      </p:sp>
      <p:pic>
        <p:nvPicPr>
          <p:cNvPr id="5" name="Picture 4">
            <a:extLst>
              <a:ext uri="{FF2B5EF4-FFF2-40B4-BE49-F238E27FC236}">
                <a16:creationId xmlns:a16="http://schemas.microsoft.com/office/drawing/2014/main" id="{AC5C7FB3-008A-A300-CE2E-4F518D722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837" y="1740022"/>
            <a:ext cx="7498730" cy="4971495"/>
          </a:xfrm>
          <a:prstGeom prst="rect">
            <a:avLst/>
          </a:prstGeom>
        </p:spPr>
      </p:pic>
    </p:spTree>
    <p:extLst>
      <p:ext uri="{BB962C8B-B14F-4D97-AF65-F5344CB8AC3E}">
        <p14:creationId xmlns:p14="http://schemas.microsoft.com/office/powerpoint/2010/main" val="3108573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B36CF3-A7EE-874C-B61F-F59F19A5ED75}"/>
              </a:ext>
            </a:extLst>
          </p:cNvPr>
          <p:cNvSpPr>
            <a:spLocks noGrp="1"/>
          </p:cNvSpPr>
          <p:nvPr>
            <p:ph idx="1"/>
          </p:nvPr>
        </p:nvSpPr>
        <p:spPr>
          <a:xfrm>
            <a:off x="292963" y="479393"/>
            <a:ext cx="11549849" cy="6223247"/>
          </a:xfrm>
        </p:spPr>
        <p:txBody>
          <a:bodyPr/>
          <a:lstStyle/>
          <a:p>
            <a:pPr marL="0" indent="0">
              <a:buNone/>
            </a:pPr>
            <a:r>
              <a:rPr lang="en-IN" sz="3200" dirty="0"/>
              <a:t>Smart Traffic </a:t>
            </a:r>
            <a:r>
              <a:rPr lang="en-IN" sz="3200"/>
              <a:t>Applications-</a:t>
            </a:r>
            <a:r>
              <a:rPr lang="en-IN"/>
              <a:t>&gt;</a:t>
            </a:r>
          </a:p>
          <a:p>
            <a:r>
              <a:rPr lang="en-IN" sz="2400"/>
              <a:t>Traffic </a:t>
            </a:r>
            <a:r>
              <a:rPr lang="en-IN" sz="2400" dirty="0"/>
              <a:t>applications can be enabled to take immediate action with other sensors to manage traffic and to reduce pain points. </a:t>
            </a:r>
          </a:p>
          <a:p>
            <a:r>
              <a:rPr lang="en-IN" sz="2400" dirty="0"/>
              <a:t>A common traffic pain point is stop-and-go, where traffic flow suddenly comes to a halt and then flows again. A well-known remedy for stop-and-go traffic is to regulate the standard flow speed based on car density. As density increases, car speed is forced down to avoid the wave effect.</a:t>
            </a:r>
          </a:p>
          <a:p>
            <a:r>
              <a:rPr lang="en-IN" sz="2400" dirty="0"/>
              <a:t>Understanding a city’s real-time traffic patterns and being able to effectively mitigate the traffic issues can drive tremendous value for a city. Sensors counting devices, sensors detecting motions, sensors measuring gas concentration in the air can all leveraged to provide an estimate of traffic conditions.</a:t>
            </a:r>
          </a:p>
          <a:p>
            <a:r>
              <a:rPr lang="en-IN" sz="2400" dirty="0"/>
              <a:t>The resulting estimate can be leveraged at a city level to regulate traffic flows and at a citizen level to have a better driving experience. </a:t>
            </a:r>
          </a:p>
        </p:txBody>
      </p:sp>
    </p:spTree>
    <p:extLst>
      <p:ext uri="{BB962C8B-B14F-4D97-AF65-F5344CB8AC3E}">
        <p14:creationId xmlns:p14="http://schemas.microsoft.com/office/powerpoint/2010/main" val="2640942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58716-2339-83D5-076C-119706D8DEC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E04775B-9B1C-1994-A569-687A644B87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250" y="0"/>
            <a:ext cx="11150353" cy="6702641"/>
          </a:xfrm>
        </p:spPr>
      </p:pic>
    </p:spTree>
    <p:extLst>
      <p:ext uri="{BB962C8B-B14F-4D97-AF65-F5344CB8AC3E}">
        <p14:creationId xmlns:p14="http://schemas.microsoft.com/office/powerpoint/2010/main" val="2636581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E625D6-4B09-A86C-BADA-738B5678FAAA}"/>
              </a:ext>
            </a:extLst>
          </p:cNvPr>
          <p:cNvSpPr>
            <a:spLocks noGrp="1"/>
          </p:cNvSpPr>
          <p:nvPr>
            <p:ph idx="1"/>
          </p:nvPr>
        </p:nvSpPr>
        <p:spPr>
          <a:xfrm>
            <a:off x="1" y="230820"/>
            <a:ext cx="12038120" cy="6525088"/>
          </a:xfrm>
        </p:spPr>
        <p:txBody>
          <a:bodyPr>
            <a:normAutofit lnSpcReduction="10000"/>
          </a:bodyPr>
          <a:lstStyle/>
          <a:p>
            <a:pPr marL="0" indent="0" algn="just">
              <a:buNone/>
            </a:pPr>
            <a:r>
              <a:rPr lang="en-US" sz="2000" dirty="0"/>
              <a:t>Six pillars of Cisco IoT system:</a:t>
            </a:r>
          </a:p>
          <a:p>
            <a:pPr marL="514350" indent="-514350" algn="just">
              <a:buFont typeface="+mj-lt"/>
              <a:buAutoNum type="arabicPeriod"/>
            </a:pPr>
            <a:r>
              <a:rPr lang="en-US" sz="2000" dirty="0"/>
              <a:t>Network Connectivity-&gt; </a:t>
            </a:r>
            <a:r>
              <a:rPr lang="en-US" sz="2000" b="0" i="0" dirty="0">
                <a:solidFill>
                  <a:srgbClr val="222222"/>
                </a:solidFill>
                <a:effectLst/>
              </a:rPr>
              <a:t>This pillar includes purpose-built routing, switching, and wireless products which can withstand rough treatment.</a:t>
            </a:r>
            <a:endParaRPr lang="en-US" sz="2000" dirty="0"/>
          </a:p>
          <a:p>
            <a:pPr marL="514350" indent="-514350" algn="just">
              <a:buFont typeface="+mj-lt"/>
              <a:buAutoNum type="arabicPeriod"/>
            </a:pPr>
            <a:r>
              <a:rPr lang="en-US" sz="2000" dirty="0"/>
              <a:t>Fog Computing-&gt; </a:t>
            </a:r>
            <a:r>
              <a:rPr lang="en-US" sz="2000" b="0" i="0" dirty="0">
                <a:solidFill>
                  <a:srgbClr val="222222"/>
                </a:solidFill>
                <a:effectLst/>
              </a:rPr>
              <a:t>It enables customers “to analyze and manage data locally, and thereby to derive immediate insights from connections”. Cisco predicts that 40 per cent of IoT-created data will be processed in the fog by 2022 while over 25 of Cisco’s network products are enabled with Cisco’s fog computing or edge data processing platform, </a:t>
            </a:r>
            <a:r>
              <a:rPr lang="en-US" sz="2000" b="0" i="0" dirty="0" err="1">
                <a:solidFill>
                  <a:srgbClr val="222222"/>
                </a:solidFill>
                <a:effectLst/>
              </a:rPr>
              <a:t>IOx</a:t>
            </a:r>
            <a:r>
              <a:rPr lang="en-US" sz="2000" b="0" i="0" dirty="0">
                <a:solidFill>
                  <a:srgbClr val="222222"/>
                </a:solidFill>
                <a:effectLst/>
              </a:rPr>
              <a:t>.</a:t>
            </a:r>
            <a:endParaRPr lang="en-US" sz="2000" dirty="0"/>
          </a:p>
          <a:p>
            <a:pPr marL="514350" indent="-514350" algn="just">
              <a:buFont typeface="+mj-lt"/>
              <a:buAutoNum type="arabicPeriod"/>
            </a:pPr>
            <a:r>
              <a:rPr lang="en-US" sz="2000" dirty="0"/>
              <a:t>Data Analytics-&gt; </a:t>
            </a:r>
            <a:r>
              <a:rPr lang="en-US" sz="2000" dirty="0">
                <a:solidFill>
                  <a:srgbClr val="222222"/>
                </a:solidFill>
              </a:rPr>
              <a:t>T</a:t>
            </a:r>
            <a:r>
              <a:rPr lang="en-US" sz="2000" b="0" i="0" dirty="0">
                <a:solidFill>
                  <a:srgbClr val="222222"/>
                </a:solidFill>
                <a:effectLst/>
              </a:rPr>
              <a:t>he Cisco IoT System provides an optimized infrastructure to implement analytics and harness actionable data for both the Cisco Connected Analytics Portfolio and third party analytics software.</a:t>
            </a:r>
            <a:endParaRPr lang="en-US" sz="2000" dirty="0"/>
          </a:p>
          <a:p>
            <a:pPr marL="514350" indent="-514350" algn="just">
              <a:buFont typeface="+mj-lt"/>
              <a:buAutoNum type="arabicPeriod"/>
            </a:pPr>
            <a:r>
              <a:rPr lang="en-US" sz="2000" dirty="0"/>
              <a:t>Security-&gt; </a:t>
            </a:r>
            <a:r>
              <a:rPr lang="en-US" sz="2000" b="0" i="0" dirty="0">
                <a:solidFill>
                  <a:srgbClr val="222222"/>
                </a:solidFill>
                <a:effectLst/>
              </a:rPr>
              <a:t>The security pillar of the IoT System unifies cyber and physical security to deliver operational benefits and increase the protection of both physical and digital assets. Cisco’s IP surveillance portfolio and network products with </a:t>
            </a:r>
            <a:r>
              <a:rPr lang="en-US" sz="2000" b="0" i="0" dirty="0" err="1">
                <a:solidFill>
                  <a:srgbClr val="222222"/>
                </a:solidFill>
                <a:effectLst/>
              </a:rPr>
              <a:t>TrustSec</a:t>
            </a:r>
            <a:r>
              <a:rPr lang="en-US" sz="2000" b="0" i="0" dirty="0">
                <a:solidFill>
                  <a:srgbClr val="222222"/>
                </a:solidFill>
                <a:effectLst/>
              </a:rPr>
              <a:t> security and cloud/cyber security products allow users to monitor, detect and respond to combined IT and Operational Technology (OT) attacks.</a:t>
            </a:r>
            <a:endParaRPr lang="en-US" sz="2000" dirty="0"/>
          </a:p>
          <a:p>
            <a:pPr marL="514350" indent="-514350" algn="just">
              <a:buFont typeface="+mj-lt"/>
              <a:buAutoNum type="arabicPeriod"/>
            </a:pPr>
            <a:r>
              <a:rPr lang="en-US" sz="2000" dirty="0"/>
              <a:t>Management and Automation-&gt; </a:t>
            </a:r>
            <a:r>
              <a:rPr lang="en-US" sz="2000" b="0" i="0" dirty="0">
                <a:solidFill>
                  <a:srgbClr val="222222"/>
                </a:solidFill>
                <a:effectLst/>
              </a:rPr>
              <a:t>The IoT System provides enhanced security, control and support for multiple siloed functions to deliver an easy-to-use system for managing an increasing volume of endpoints and applications, field operators need an easy-to-use management system.</a:t>
            </a:r>
            <a:endParaRPr lang="en-US" sz="2000" dirty="0"/>
          </a:p>
          <a:p>
            <a:pPr marL="457200" indent="-457200" algn="just">
              <a:buFont typeface="+mj-lt"/>
              <a:buAutoNum type="arabicPeriod"/>
            </a:pPr>
            <a:r>
              <a:rPr lang="en-US" sz="2000" dirty="0"/>
              <a:t>Application Enablement Platform-&gt; </a:t>
            </a:r>
            <a:r>
              <a:rPr lang="en-US" sz="2000" b="0" i="0" dirty="0">
                <a:solidFill>
                  <a:srgbClr val="222222"/>
                </a:solidFill>
                <a:effectLst/>
              </a:rPr>
              <a:t>Offers a set of APIs for industries and cities, ecosystem partners and third-party vendors to design, develop and deploy their own applications on the foundation of IoT System capabilities. Furthermore, Cisco has also introduced more than 15 new IoT products around network connectivity, physical and cyber security, data analytics, management and automation which will serve industry verticals such as manufacturing, oil and gas, utilities, transportation, public safety and smart cities.</a:t>
            </a:r>
          </a:p>
          <a:p>
            <a:pPr marL="514350" indent="-514350" algn="just">
              <a:buFont typeface="+mj-lt"/>
              <a:buAutoNum type="arabicPeriod"/>
            </a:pPr>
            <a:endParaRPr lang="en-IN" sz="2000" dirty="0"/>
          </a:p>
        </p:txBody>
      </p:sp>
    </p:spTree>
    <p:extLst>
      <p:ext uri="{BB962C8B-B14F-4D97-AF65-F5344CB8AC3E}">
        <p14:creationId xmlns:p14="http://schemas.microsoft.com/office/powerpoint/2010/main" val="865946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16C8-701F-4A37-F73D-9952CE9D626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E12E5E7-07E3-102B-0FE3-55342F4A276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36FDBE7-4A9D-446D-B3BC-7669B65F6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87" y="532660"/>
            <a:ext cx="9658905" cy="5960215"/>
          </a:xfrm>
          <a:prstGeom prst="rect">
            <a:avLst/>
          </a:prstGeom>
        </p:spPr>
      </p:pic>
    </p:spTree>
    <p:extLst>
      <p:ext uri="{BB962C8B-B14F-4D97-AF65-F5344CB8AC3E}">
        <p14:creationId xmlns:p14="http://schemas.microsoft.com/office/powerpoint/2010/main" val="36007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E0B12-343D-6687-9872-DA2971C00DD4}"/>
              </a:ext>
            </a:extLst>
          </p:cNvPr>
          <p:cNvSpPr>
            <a:spLocks noGrp="1"/>
          </p:cNvSpPr>
          <p:nvPr>
            <p:ph type="title"/>
          </p:nvPr>
        </p:nvSpPr>
        <p:spPr>
          <a:xfrm>
            <a:off x="332173" y="72163"/>
            <a:ext cx="10515600" cy="608874"/>
          </a:xfrm>
        </p:spPr>
        <p:txBody>
          <a:bodyPr>
            <a:normAutofit fontScale="90000"/>
          </a:bodyPr>
          <a:lstStyle/>
          <a:p>
            <a:r>
              <a:rPr lang="en-US" dirty="0"/>
              <a:t>IBM Watson IoT Platform</a:t>
            </a:r>
            <a:endParaRPr lang="en-IN" dirty="0"/>
          </a:p>
        </p:txBody>
      </p:sp>
      <p:sp>
        <p:nvSpPr>
          <p:cNvPr id="3" name="Content Placeholder 2">
            <a:extLst>
              <a:ext uri="{FF2B5EF4-FFF2-40B4-BE49-F238E27FC236}">
                <a16:creationId xmlns:a16="http://schemas.microsoft.com/office/drawing/2014/main" id="{B81BED96-DE19-43B8-DF1C-7B5675900C9E}"/>
              </a:ext>
            </a:extLst>
          </p:cNvPr>
          <p:cNvSpPr>
            <a:spLocks noGrp="1"/>
          </p:cNvSpPr>
          <p:nvPr>
            <p:ph idx="1"/>
          </p:nvPr>
        </p:nvSpPr>
        <p:spPr>
          <a:xfrm>
            <a:off x="248575" y="861134"/>
            <a:ext cx="11816178" cy="5814874"/>
          </a:xfrm>
        </p:spPr>
        <p:txBody>
          <a:bodyPr>
            <a:normAutofit fontScale="92500"/>
          </a:bodyPr>
          <a:lstStyle/>
          <a:p>
            <a:r>
              <a:rPr lang="en-US" sz="2400" dirty="0"/>
              <a:t>Watson IoT Platform and its additional add-on services enable organizations to capture and explore data for devices, equipment, and machines, and discover insights that can drive better decision-making.</a:t>
            </a:r>
          </a:p>
          <a:p>
            <a:r>
              <a:rPr lang="en-US" sz="2400" dirty="0"/>
              <a:t>It integrates the existing capabilities and functions of IBM IoT Connection Service in an end-to-end, fully managed cloud service available for subscription in production or non-production environments.</a:t>
            </a:r>
          </a:p>
          <a:p>
            <a:r>
              <a:rPr lang="en-US" sz="2400" dirty="0"/>
              <a:t>Watson IoT Platform communicates with your applications and devices by using the Watson IoT Platform API and the Watson IoT Platform messaging protocol. Other capabilities include: </a:t>
            </a:r>
          </a:p>
          <a:p>
            <a:pPr marL="457200" indent="-457200">
              <a:buFont typeface="+mj-lt"/>
              <a:buAutoNum type="arabicPeriod"/>
            </a:pPr>
            <a:r>
              <a:rPr lang="en-US" sz="2400" dirty="0"/>
              <a:t>Appliance claiming</a:t>
            </a:r>
          </a:p>
          <a:p>
            <a:pPr marL="457200" indent="-457200">
              <a:buFont typeface="+mj-lt"/>
              <a:buAutoNum type="arabicPeriod"/>
            </a:pPr>
            <a:r>
              <a:rPr lang="en-US" sz="2400" dirty="0"/>
              <a:t>Device registration and set-up</a:t>
            </a:r>
          </a:p>
          <a:p>
            <a:pPr marL="457200" indent="-457200">
              <a:buFont typeface="+mj-lt"/>
              <a:buAutoNum type="arabicPeriod"/>
            </a:pPr>
            <a:r>
              <a:rPr lang="en-US" sz="2400" dirty="0"/>
              <a:t>Authentication and security</a:t>
            </a:r>
          </a:p>
          <a:p>
            <a:pPr marL="457200" indent="-457200">
              <a:buFont typeface="+mj-lt"/>
              <a:buAutoNum type="arabicPeriod"/>
            </a:pPr>
            <a:r>
              <a:rPr lang="en-US" sz="2400" dirty="0"/>
              <a:t>Data life cycle management</a:t>
            </a:r>
          </a:p>
          <a:p>
            <a:pPr marL="457200" indent="-457200">
              <a:buFont typeface="+mj-lt"/>
              <a:buAutoNum type="arabicPeriod"/>
            </a:pPr>
            <a:r>
              <a:rPr lang="en-US" sz="2400" dirty="0"/>
              <a:t>Device management</a:t>
            </a:r>
          </a:p>
          <a:p>
            <a:pPr marL="457200" indent="-457200">
              <a:buFont typeface="+mj-lt"/>
              <a:buAutoNum type="arabicPeriod"/>
            </a:pPr>
            <a:r>
              <a:rPr lang="en-US" sz="2400" dirty="0"/>
              <a:t>Alerts and remote monitoring</a:t>
            </a:r>
          </a:p>
          <a:p>
            <a:pPr marL="457200" indent="-457200">
              <a:buFont typeface="+mj-lt"/>
              <a:buAutoNum type="arabicPeriod"/>
            </a:pPr>
            <a:r>
              <a:rPr lang="en-US" sz="2400" dirty="0"/>
              <a:t>Solution administration</a:t>
            </a:r>
            <a:endParaRPr lang="en-IN" sz="2400" dirty="0"/>
          </a:p>
        </p:txBody>
      </p:sp>
    </p:spTree>
    <p:extLst>
      <p:ext uri="{BB962C8B-B14F-4D97-AF65-F5344CB8AC3E}">
        <p14:creationId xmlns:p14="http://schemas.microsoft.com/office/powerpoint/2010/main" val="180618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467F-FE7E-9790-EA11-9C8C62E51F5C}"/>
              </a:ext>
            </a:extLst>
          </p:cNvPr>
          <p:cNvSpPr>
            <a:spLocks noGrp="1"/>
          </p:cNvSpPr>
          <p:nvPr>
            <p:ph type="title"/>
          </p:nvPr>
        </p:nvSpPr>
        <p:spPr>
          <a:xfrm>
            <a:off x="239697" y="97655"/>
            <a:ext cx="11869445" cy="967665"/>
          </a:xfrm>
        </p:spPr>
        <p:txBody>
          <a:bodyPr>
            <a:noAutofit/>
          </a:bodyPr>
          <a:lstStyle/>
          <a:p>
            <a:r>
              <a:rPr lang="en-US" sz="3600" dirty="0"/>
              <a:t>Accelerate development and </a:t>
            </a:r>
            <a:r>
              <a:rPr lang="en-US" sz="3600" dirty="0" err="1"/>
              <a:t>PoCs</a:t>
            </a:r>
            <a:r>
              <a:rPr lang="en-US" sz="3600" dirty="0"/>
              <a:t> with production and non-production subscriptions</a:t>
            </a:r>
            <a:endParaRPr lang="en-IN" sz="3600" dirty="0"/>
          </a:p>
        </p:txBody>
      </p:sp>
      <p:sp>
        <p:nvSpPr>
          <p:cNvPr id="3" name="Content Placeholder 2">
            <a:extLst>
              <a:ext uri="{FF2B5EF4-FFF2-40B4-BE49-F238E27FC236}">
                <a16:creationId xmlns:a16="http://schemas.microsoft.com/office/drawing/2014/main" id="{963C6378-5D87-E1AB-FCF8-BB23DCB5E327}"/>
              </a:ext>
            </a:extLst>
          </p:cNvPr>
          <p:cNvSpPr>
            <a:spLocks noGrp="1"/>
          </p:cNvSpPr>
          <p:nvPr>
            <p:ph idx="1"/>
          </p:nvPr>
        </p:nvSpPr>
        <p:spPr>
          <a:xfrm>
            <a:off x="97654" y="1491449"/>
            <a:ext cx="12011488" cy="5268895"/>
          </a:xfrm>
        </p:spPr>
        <p:txBody>
          <a:bodyPr>
            <a:normAutofit/>
          </a:bodyPr>
          <a:lstStyle/>
          <a:p>
            <a:r>
              <a:rPr lang="en-US" sz="2000" dirty="0"/>
              <a:t>Watson IoT Platform for Production subscription is available in various implementation sizes and scales: </a:t>
            </a:r>
          </a:p>
          <a:p>
            <a:pPr>
              <a:buFont typeface="Wingdings" panose="05000000000000000000" pitchFamily="2" charset="2"/>
              <a:buChar char="Ø"/>
            </a:pPr>
            <a:r>
              <a:rPr lang="en-US" sz="2000" dirty="0"/>
              <a:t>Sensor</a:t>
            </a:r>
          </a:p>
          <a:p>
            <a:pPr>
              <a:buFont typeface="Wingdings" panose="05000000000000000000" pitchFamily="2" charset="2"/>
              <a:buChar char="Ø"/>
            </a:pPr>
            <a:r>
              <a:rPr lang="en-US" sz="2000" dirty="0"/>
              <a:t>Consumer</a:t>
            </a:r>
          </a:p>
          <a:p>
            <a:pPr>
              <a:buFont typeface="Wingdings" panose="05000000000000000000" pitchFamily="2" charset="2"/>
              <a:buChar char="Ø"/>
            </a:pPr>
            <a:r>
              <a:rPr lang="en-US" sz="2000" dirty="0"/>
              <a:t>Enterprise</a:t>
            </a:r>
          </a:p>
          <a:p>
            <a:pPr>
              <a:buFont typeface="Wingdings" panose="05000000000000000000" pitchFamily="2" charset="2"/>
              <a:buChar char="Ø"/>
            </a:pPr>
            <a:r>
              <a:rPr lang="en-US" sz="2000" dirty="0"/>
              <a:t>Industrial</a:t>
            </a:r>
          </a:p>
          <a:p>
            <a:r>
              <a:rPr lang="en-US" sz="2000" dirty="0"/>
              <a:t>Watson IoT Platform also provides a non-production environment for developing application content and conducting Proofs of Concept (PoC).</a:t>
            </a:r>
          </a:p>
          <a:p>
            <a:r>
              <a:rPr lang="en-US" sz="2000" dirty="0"/>
              <a:t>The non-production environment can quickly conduct an IoT PoC and move development from non-production into production. </a:t>
            </a:r>
          </a:p>
          <a:p>
            <a:r>
              <a:rPr lang="en-US" sz="2000" dirty="0"/>
              <a:t>Users can easily simulate device deployment; authenticate, claim, or register a device; create dashboards and groups; deploy alerts; and utilize at global scale.</a:t>
            </a:r>
          </a:p>
          <a:p>
            <a:r>
              <a:rPr lang="en-US" sz="2000" dirty="0"/>
              <a:t>The Watson IoT Platform Lite Plan on the IBM Cloud offers 500 registered devices, 500 application bindings, and 200 MB of each of data exchanged. This includes data analysis and edge data analysis at no charge.</a:t>
            </a:r>
            <a:endParaRPr lang="en-IN" sz="2000" dirty="0"/>
          </a:p>
        </p:txBody>
      </p:sp>
    </p:spTree>
    <p:extLst>
      <p:ext uri="{BB962C8B-B14F-4D97-AF65-F5344CB8AC3E}">
        <p14:creationId xmlns:p14="http://schemas.microsoft.com/office/powerpoint/2010/main" val="14905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D813-596C-63A3-B0F6-77F79729B3F9}"/>
              </a:ext>
            </a:extLst>
          </p:cNvPr>
          <p:cNvSpPr>
            <a:spLocks noGrp="1"/>
          </p:cNvSpPr>
          <p:nvPr>
            <p:ph type="title"/>
          </p:nvPr>
        </p:nvSpPr>
        <p:spPr>
          <a:xfrm>
            <a:off x="71022" y="98795"/>
            <a:ext cx="12120978" cy="717951"/>
          </a:xfrm>
        </p:spPr>
        <p:txBody>
          <a:bodyPr>
            <a:normAutofit/>
          </a:bodyPr>
          <a:lstStyle/>
          <a:p>
            <a:r>
              <a:rPr lang="en-US" sz="3400" dirty="0"/>
              <a:t>Enrich and extend the Watson IoT Platform with optional add-ons </a:t>
            </a:r>
            <a:endParaRPr lang="en-IN" sz="3400" dirty="0"/>
          </a:p>
        </p:txBody>
      </p:sp>
      <p:sp>
        <p:nvSpPr>
          <p:cNvPr id="3" name="Content Placeholder 2">
            <a:extLst>
              <a:ext uri="{FF2B5EF4-FFF2-40B4-BE49-F238E27FC236}">
                <a16:creationId xmlns:a16="http://schemas.microsoft.com/office/drawing/2014/main" id="{F93F9A8F-B0BE-9C62-48EC-A85E36D8211B}"/>
              </a:ext>
            </a:extLst>
          </p:cNvPr>
          <p:cNvSpPr>
            <a:spLocks noGrp="1"/>
          </p:cNvSpPr>
          <p:nvPr>
            <p:ph idx="1"/>
          </p:nvPr>
        </p:nvSpPr>
        <p:spPr>
          <a:xfrm>
            <a:off x="177553" y="887767"/>
            <a:ext cx="11851690" cy="5871438"/>
          </a:xfrm>
        </p:spPr>
        <p:txBody>
          <a:bodyPr>
            <a:normAutofit/>
          </a:bodyPr>
          <a:lstStyle/>
          <a:p>
            <a:r>
              <a:rPr lang="en-US" sz="2400" dirty="0"/>
              <a:t>Watson IoT Analytics service is an extension to the Watson IoT Platform. It enables line-of-business users to easily enrich, augment, and interact with the raw data that is originating from the IoT Platform with additional analytical measures and configurable business rules to get a better view of their operations and business.</a:t>
            </a:r>
          </a:p>
          <a:p>
            <a:pPr marL="0" indent="0">
              <a:buNone/>
            </a:pPr>
            <a:r>
              <a:rPr lang="en-US" sz="2400" dirty="0"/>
              <a:t>Watson IoT analytics service:</a:t>
            </a:r>
          </a:p>
          <a:p>
            <a:pPr marL="457200" indent="-457200">
              <a:buFont typeface="+mj-lt"/>
              <a:buAutoNum type="arabicPeriod"/>
            </a:pPr>
            <a:r>
              <a:rPr lang="en-US" sz="2400" dirty="0"/>
              <a:t>Offers support for creating, monitoring, and enforcing business-relevant analytic functions.</a:t>
            </a:r>
          </a:p>
          <a:p>
            <a:pPr marL="457200" indent="-457200">
              <a:buFont typeface="+mj-lt"/>
              <a:buAutoNum type="arabicPeriod"/>
            </a:pPr>
            <a:r>
              <a:rPr lang="en-US" sz="2400" dirty="0"/>
              <a:t>Provides a user interface that automates the workflow of gathering input data for analytic function calculation from multiple sources; defining input data to perform calculations; acting on the calculated values; and storing the calculated results.</a:t>
            </a:r>
          </a:p>
          <a:p>
            <a:pPr marL="457200" indent="-457200">
              <a:buFont typeface="+mj-lt"/>
              <a:buAutoNum type="arabicPeriod"/>
            </a:pPr>
            <a:r>
              <a:rPr lang="en-US" sz="2400" dirty="0"/>
              <a:t>Enables developers to create and publish custom analytic functions onto the catalog through a python-based API.</a:t>
            </a:r>
          </a:p>
          <a:p>
            <a:r>
              <a:rPr lang="en-US" sz="2400" dirty="0"/>
              <a:t>Watson IoT Blockchain service is an extension to the Watson IoT Platform. It enables Internet of Things (IoT) and assets to validate provenance and events in a trusted, immutable ledger that is designed to increase trust and transparency across ecosystems.</a:t>
            </a:r>
            <a:endParaRPr lang="en-IN" sz="2400" dirty="0"/>
          </a:p>
        </p:txBody>
      </p:sp>
    </p:spTree>
    <p:extLst>
      <p:ext uri="{BB962C8B-B14F-4D97-AF65-F5344CB8AC3E}">
        <p14:creationId xmlns:p14="http://schemas.microsoft.com/office/powerpoint/2010/main" val="2421207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3113</Words>
  <Application>Microsoft Office PowerPoint</Application>
  <PresentationFormat>Widescreen</PresentationFormat>
  <Paragraphs>173</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Times New Roman</vt:lpstr>
      <vt:lpstr>Wingdings</vt:lpstr>
      <vt:lpstr>Office Theme</vt:lpstr>
      <vt:lpstr>Unit- 5 Industrial Applications/Case Studies</vt:lpstr>
      <vt:lpstr>Outline:</vt:lpstr>
      <vt:lpstr>Cisco IoT System</vt:lpstr>
      <vt:lpstr>PowerPoint Presentation</vt:lpstr>
      <vt:lpstr>PowerPoint Presentation</vt:lpstr>
      <vt:lpstr>PowerPoint Presentation</vt:lpstr>
      <vt:lpstr>IBM Watson IoT Platform</vt:lpstr>
      <vt:lpstr>Accelerate development and PoCs with production and non-production subscriptions</vt:lpstr>
      <vt:lpstr>Enrich and extend the Watson IoT Platform with optional add-ons </vt:lpstr>
      <vt:lpstr>IBM Watson IoT Platform Functionalities: </vt:lpstr>
      <vt:lpstr>Converged Plantwide Ethernet Model (CPwE): Manufacturing Industry</vt:lpstr>
      <vt:lpstr>PowerPoint Presentation</vt:lpstr>
      <vt:lpstr>PowerPoint Presentation</vt:lpstr>
      <vt:lpstr>The CPwE Reference Model</vt:lpstr>
      <vt:lpstr>CPwE Resilient Network Design</vt:lpstr>
      <vt:lpstr>Resilient Ethernet Protocol (REP)</vt:lpstr>
      <vt:lpstr>PowerPoint Presentation</vt:lpstr>
      <vt:lpstr>PowerPoint Presentation</vt:lpstr>
      <vt:lpstr>CPwE Wireless</vt:lpstr>
      <vt:lpstr>PowerPoint Presentation</vt:lpstr>
      <vt:lpstr>Power Utility Industry</vt:lpstr>
      <vt:lpstr>GridBlocks Reference Model</vt:lpstr>
      <vt:lpstr>GridBlocks: An 11-Tiered Reference Architecture</vt:lpstr>
      <vt:lpstr>PowerPoint Presentation</vt:lpstr>
      <vt:lpstr>Benefits of GridBlocks Reference Architecture</vt:lpstr>
      <vt:lpstr>Smart and connected cities</vt:lpstr>
      <vt:lpstr>Smart City IoT Architecture</vt:lpstr>
      <vt:lpstr>Street Layer</vt:lpstr>
      <vt:lpstr>City Layer</vt:lpstr>
      <vt:lpstr>Data Center Layer</vt:lpstr>
      <vt:lpstr>Service Layer</vt:lpstr>
      <vt:lpstr>Smart City Use-case Examples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Industrial Applications/Case Studies</dc:title>
  <dc:creator>Madhukrishna Priyadarsini</dc:creator>
  <cp:lastModifiedBy>Madhukrishna Priyadarsini</cp:lastModifiedBy>
  <cp:revision>43</cp:revision>
  <dcterms:created xsi:type="dcterms:W3CDTF">2023-03-06T11:43:28Z</dcterms:created>
  <dcterms:modified xsi:type="dcterms:W3CDTF">2023-04-03T04:38:11Z</dcterms:modified>
</cp:coreProperties>
</file>